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56" r:id="rId2"/>
    <p:sldId id="261" r:id="rId3"/>
    <p:sldId id="262" r:id="rId4"/>
    <p:sldId id="264" r:id="rId5"/>
    <p:sldId id="263" r:id="rId6"/>
    <p:sldId id="267" r:id="rId7"/>
    <p:sldId id="266" r:id="rId8"/>
    <p:sldId id="269" r:id="rId9"/>
    <p:sldId id="268" r:id="rId10"/>
    <p:sldId id="270" r:id="rId11"/>
    <p:sldId id="272" r:id="rId12"/>
    <p:sldId id="271" r:id="rId13"/>
    <p:sldId id="297" r:id="rId14"/>
    <p:sldId id="273" r:id="rId15"/>
    <p:sldId id="275" r:id="rId16"/>
    <p:sldId id="277" r:id="rId17"/>
    <p:sldId id="276" r:id="rId18"/>
    <p:sldId id="278" r:id="rId19"/>
    <p:sldId id="279" r:id="rId20"/>
    <p:sldId id="280" r:id="rId21"/>
    <p:sldId id="298" r:id="rId22"/>
    <p:sldId id="281" r:id="rId23"/>
    <p:sldId id="282" r:id="rId24"/>
    <p:sldId id="299"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Lst>
  <p:sldSz cx="10693400" cy="7562850"/>
  <p:notesSz cx="10693400" cy="7562850"/>
  <p:embeddedFontLst>
    <p:embeddedFont>
      <p:font typeface="Open Sans Light" panose="020B0604020202020204" charset="0"/>
      <p:regular r:id="rId41"/>
      <p:italic r:id="rId42"/>
    </p:embeddedFont>
    <p:embeddedFont>
      <p:font typeface="BD Cartoon Shout" panose="020B0604020202020204" charset="0"/>
      <p:regular r:id="rId43"/>
    </p:embeddedFont>
    <p:embeddedFont>
      <p:font typeface="Arial Black" panose="020B0A04020102020204" pitchFamily="34" charset="0"/>
      <p:bold r:id="rId44"/>
    </p:embeddedFont>
    <p:embeddedFont>
      <p:font typeface="Calibri" panose="020F0502020204030204" pitchFamily="34" charset="0"/>
      <p:regular r:id="rId45"/>
      <p:bold r:id="rId46"/>
      <p:italic r:id="rId47"/>
      <p:boldItalic r:id="rId48"/>
    </p:embeddedFont>
    <p:embeddedFont>
      <p:font typeface="Androgyne" panose="020B0604020202020204" charset="0"/>
      <p:regular r:id="rId4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5E07"/>
    <a:srgbClr val="F14100"/>
    <a:srgbClr val="9F5BBD"/>
    <a:srgbClr val="CDCCCE"/>
    <a:srgbClr val="0E324E"/>
    <a:srgbClr val="102F47"/>
    <a:srgbClr val="C00000"/>
    <a:srgbClr val="5EA9CA"/>
    <a:srgbClr val="F79646"/>
    <a:srgbClr val="FAC1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7" autoAdjust="0"/>
    <p:restoredTop sz="86395" autoAdjust="0"/>
  </p:normalViewPr>
  <p:slideViewPr>
    <p:cSldViewPr>
      <p:cViewPr varScale="1">
        <p:scale>
          <a:sx n="90" d="100"/>
          <a:sy n="90" d="100"/>
        </p:scale>
        <p:origin x="690" y="126"/>
      </p:cViewPr>
      <p:guideLst>
        <p:guide orient="horz" pos="2880"/>
        <p:guide pos="2160"/>
      </p:guideLst>
    </p:cSldViewPr>
  </p:slideViewPr>
  <p:outlineViewPr>
    <p:cViewPr>
      <p:scale>
        <a:sx n="33" d="100"/>
        <a:sy n="33" d="100"/>
      </p:scale>
      <p:origin x="0" y="-106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0DC3963D-241E-485F-8C00-CF45B4A13E31}" type="datetimeFigureOut">
              <a:rPr lang="fr-FR" smtClean="0"/>
              <a:t>17/10/2023</a:t>
            </a:fld>
            <a:endParaRPr lang="fr-FR"/>
          </a:p>
        </p:txBody>
      </p:sp>
      <p:sp>
        <p:nvSpPr>
          <p:cNvPr id="4" name="Slide Image Placeholder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D3266A5D-631C-4CBA-B7FC-1973EAF1B159}" type="slidenum">
              <a:rPr lang="fr-FR" smtClean="0"/>
              <a:t>‹N°›</a:t>
            </a:fld>
            <a:endParaRPr lang="fr-FR"/>
          </a:p>
        </p:txBody>
      </p:sp>
    </p:spTree>
    <p:extLst>
      <p:ext uri="{BB962C8B-B14F-4D97-AF65-F5344CB8AC3E}">
        <p14:creationId xmlns:p14="http://schemas.microsoft.com/office/powerpoint/2010/main" val="1898399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xGWr81gqfg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 mot arthropode vient du grec : </a:t>
            </a:r>
          </a:p>
          <a:p>
            <a:r>
              <a:rPr lang="fr-FR" sz="1200" i="1" kern="1200" dirty="0" err="1">
                <a:solidFill>
                  <a:schemeClr val="tx1"/>
                </a:solidFill>
                <a:effectLst/>
                <a:latin typeface="+mn-lt"/>
                <a:ea typeface="+mn-ea"/>
                <a:cs typeface="+mn-cs"/>
              </a:rPr>
              <a:t>podes</a:t>
            </a:r>
            <a:r>
              <a:rPr lang="fr-FR" sz="1200" kern="1200" dirty="0">
                <a:solidFill>
                  <a:schemeClr val="tx1"/>
                </a:solidFill>
                <a:effectLst/>
                <a:latin typeface="+mn-lt"/>
                <a:ea typeface="+mn-ea"/>
                <a:cs typeface="+mn-cs"/>
              </a:rPr>
              <a:t> = pied (exemple : podologue)</a:t>
            </a:r>
          </a:p>
          <a:p>
            <a:r>
              <a:rPr lang="fr-FR" sz="1200" i="1" kern="1200" dirty="0" err="1">
                <a:solidFill>
                  <a:schemeClr val="tx1"/>
                </a:solidFill>
                <a:effectLst/>
                <a:latin typeface="+mn-lt"/>
                <a:ea typeface="+mn-ea"/>
                <a:cs typeface="+mn-cs"/>
              </a:rPr>
              <a:t>arthron</a:t>
            </a:r>
            <a:r>
              <a:rPr lang="fr-FR" sz="1200" kern="1200" dirty="0">
                <a:solidFill>
                  <a:schemeClr val="tx1"/>
                </a:solidFill>
                <a:effectLst/>
                <a:latin typeface="+mn-lt"/>
                <a:ea typeface="+mn-ea"/>
                <a:cs typeface="+mn-cs"/>
              </a:rPr>
              <a:t> = articulation </a:t>
            </a:r>
          </a:p>
          <a:p>
            <a:r>
              <a:rPr lang="fr-FR" sz="1200" kern="1200" dirty="0">
                <a:solidFill>
                  <a:schemeClr val="tx1"/>
                </a:solidFill>
                <a:effectLst/>
                <a:latin typeface="+mn-lt"/>
                <a:ea typeface="+mn-ea"/>
                <a:cs typeface="+mn-cs"/>
              </a:rPr>
              <a:t>Les arthropodes signifient « qui a des pieds articulés ».</a:t>
            </a:r>
          </a:p>
          <a:p>
            <a:r>
              <a:rPr lang="fr-FR" sz="1200" kern="1200" dirty="0">
                <a:solidFill>
                  <a:schemeClr val="tx1"/>
                </a:solidFill>
                <a:effectLst/>
                <a:latin typeface="+mn-lt"/>
                <a:ea typeface="+mn-ea"/>
                <a:cs typeface="+mn-cs"/>
              </a:rPr>
              <a:t>Les arthropodes constituent un embranchement d’animaux </a:t>
            </a:r>
            <a:r>
              <a:rPr lang="fr-FR" sz="1200" u="sng" kern="1200" dirty="0">
                <a:solidFill>
                  <a:schemeClr val="tx1"/>
                </a:solidFill>
                <a:effectLst/>
                <a:latin typeface="+mn-lt"/>
                <a:ea typeface="+mn-ea"/>
                <a:cs typeface="+mn-cs"/>
              </a:rPr>
              <a:t>invertébrés</a:t>
            </a:r>
            <a:r>
              <a:rPr lang="fr-FR" sz="1200" kern="1200" dirty="0">
                <a:solidFill>
                  <a:schemeClr val="tx1"/>
                </a:solidFill>
                <a:effectLst/>
                <a:latin typeface="+mn-lt"/>
                <a:ea typeface="+mn-ea"/>
                <a:cs typeface="+mn-cs"/>
              </a:rPr>
              <a:t> (pas de vertèbre), construits au sein d’un </a:t>
            </a:r>
            <a:r>
              <a:rPr lang="fr-FR" sz="1200" b="1" u="sng" kern="1200" dirty="0">
                <a:solidFill>
                  <a:schemeClr val="tx1"/>
                </a:solidFill>
                <a:effectLst/>
                <a:latin typeface="+mn-lt"/>
                <a:ea typeface="+mn-ea"/>
                <a:cs typeface="+mn-cs"/>
              </a:rPr>
              <a:t>exosquelette</a:t>
            </a:r>
            <a:r>
              <a:rPr lang="fr-FR" sz="1200" kern="1200" dirty="0">
                <a:solidFill>
                  <a:schemeClr val="tx1"/>
                </a:solidFill>
                <a:effectLst/>
                <a:latin typeface="+mn-lt"/>
                <a:ea typeface="+mn-ea"/>
                <a:cs typeface="+mn-cs"/>
              </a:rPr>
              <a:t> ou squelette externe (pour rappel : nous sommes, nous, êtres humains, des vertébrés construits autour d’un squelette osseux). C’est pour cela que leur développement a lieu par mues successives. En effet, leur croissance passe par des stades successifs en changeant leur squelette pour grandir en taille (lors de la mue de croissance) ou pour acquérir de nouveaux organes ou changer de forme (lors de la mue de transformation).</a:t>
            </a:r>
          </a:p>
          <a:p>
            <a:r>
              <a:rPr lang="fr-FR" sz="1200" kern="1200" dirty="0">
                <a:solidFill>
                  <a:schemeClr val="tx1"/>
                </a:solidFill>
                <a:effectLst/>
                <a:latin typeface="+mn-lt"/>
                <a:ea typeface="+mn-ea"/>
                <a:cs typeface="+mn-cs"/>
              </a:rPr>
              <a:t>L’embranchement des arthropodes est de très loin celui qui possède le plus d’espèces et le plus d’individus de tout le règne animal.</a:t>
            </a:r>
          </a:p>
          <a:p>
            <a:r>
              <a:rPr lang="fr-FR" sz="1200" kern="1200" dirty="0">
                <a:solidFill>
                  <a:schemeClr val="tx1"/>
                </a:solidFill>
                <a:effectLst/>
                <a:latin typeface="+mn-lt"/>
                <a:ea typeface="+mn-ea"/>
                <a:cs typeface="+mn-cs"/>
              </a:rPr>
              <a:t>Les arthropodes sont caractérisés par un corps segmenté.</a:t>
            </a:r>
          </a:p>
          <a:p>
            <a:r>
              <a:rPr lang="fr-FR" sz="1200" kern="1200" dirty="0">
                <a:solidFill>
                  <a:schemeClr val="tx1"/>
                </a:solidFill>
                <a:effectLst/>
                <a:latin typeface="+mn-lt"/>
                <a:ea typeface="+mn-ea"/>
                <a:cs typeface="+mn-cs"/>
              </a:rPr>
              <a:t>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Prendre l’exemple de l’armure du petit chevalier : il grandit, il change de taille d’armure. Ce point sera abordé plus loin.</a:t>
            </a:r>
            <a:endParaRPr lang="fr-FR"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D3266A5D-631C-4CBA-B7FC-1973EAF1B159}" type="slidenum">
              <a:rPr lang="fr-FR" smtClean="0"/>
              <a:t>2</a:t>
            </a:fld>
            <a:endParaRPr lang="fr-FR"/>
          </a:p>
        </p:txBody>
      </p:sp>
    </p:spTree>
    <p:extLst>
      <p:ext uri="{BB962C8B-B14F-4D97-AF65-F5344CB8AC3E}">
        <p14:creationId xmlns:p14="http://schemas.microsoft.com/office/powerpoint/2010/main" val="1140145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Tout part d’un œuf pondu par une des femelles.</a:t>
            </a:r>
          </a:p>
          <a:p>
            <a:r>
              <a:rPr lang="fr-FR" sz="1200" kern="1200" dirty="0">
                <a:solidFill>
                  <a:schemeClr val="tx1"/>
                </a:solidFill>
                <a:effectLst/>
                <a:latin typeface="+mn-lt"/>
                <a:ea typeface="+mn-ea"/>
                <a:cs typeface="+mn-cs"/>
              </a:rPr>
              <a:t>La ponte est variable d’une espèce à l’autre. Il peut s’agir d’un paquet ou d’une grappe d’œufs déposés sur un support, dans l’eau, ou bien d’un œuf unique, comme par exemple l’abeille qui dépose un œuf par alvéole. </a:t>
            </a:r>
          </a:p>
          <a:p>
            <a:r>
              <a:rPr lang="fr-FR" sz="1200" kern="1200" dirty="0">
                <a:solidFill>
                  <a:schemeClr val="tx1"/>
                </a:solidFill>
                <a:effectLst/>
                <a:latin typeface="+mn-lt"/>
                <a:ea typeface="+mn-ea"/>
                <a:cs typeface="+mn-cs"/>
              </a:rPr>
              <a:t>Chez certains arthropodes, les femelles gardent les œufs sous elles (les cloportes par exemple).</a:t>
            </a:r>
          </a:p>
          <a:p>
            <a:r>
              <a:rPr lang="fr-FR" sz="1200" b="1" kern="1200" dirty="0">
                <a:solidFill>
                  <a:schemeClr val="tx1"/>
                </a:solidFill>
                <a:effectLst/>
                <a:latin typeface="+mn-lt"/>
                <a:ea typeface="+mn-ea"/>
                <a:cs typeface="+mn-cs"/>
              </a:rPr>
              <a:t>Mais au départ, il y a toujours un œuf (sauf quelques exceptions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12</a:t>
            </a:fld>
            <a:endParaRPr lang="fr-FR"/>
          </a:p>
        </p:txBody>
      </p:sp>
    </p:spTree>
    <p:extLst>
      <p:ext uri="{BB962C8B-B14F-4D97-AF65-F5344CB8AC3E}">
        <p14:creationId xmlns:p14="http://schemas.microsoft.com/office/powerpoint/2010/main" val="93787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Et après la ponte que se passe-</a:t>
            </a:r>
            <a:r>
              <a:rPr lang="fr-FR" sz="1200" b="1" kern="1200" dirty="0" err="1">
                <a:solidFill>
                  <a:schemeClr val="tx1"/>
                </a:solidFill>
                <a:effectLst/>
                <a:latin typeface="+mn-lt"/>
                <a:ea typeface="+mn-ea"/>
                <a:cs typeface="+mn-cs"/>
              </a:rPr>
              <a:t>t’il</a:t>
            </a:r>
            <a:r>
              <a:rPr lang="fr-FR"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Donner la parole aux enfants qui vont au final trouver les deux grands types de développement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13</a:t>
            </a:fld>
            <a:endParaRPr lang="fr-FR"/>
          </a:p>
        </p:txBody>
      </p:sp>
    </p:spTree>
    <p:extLst>
      <p:ext uri="{BB962C8B-B14F-4D97-AF65-F5344CB8AC3E}">
        <p14:creationId xmlns:p14="http://schemas.microsoft.com/office/powerpoint/2010/main" val="29686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Après</a:t>
            </a:r>
            <a:r>
              <a:rPr lang="fr-FR" sz="1200" kern="1200" baseline="0" dirty="0">
                <a:solidFill>
                  <a:schemeClr val="tx1"/>
                </a:solidFill>
                <a:effectLst/>
                <a:latin typeface="+mn-lt"/>
                <a:ea typeface="+mn-ea"/>
                <a:cs typeface="+mn-cs"/>
              </a:rPr>
              <a:t> la ponte, i</a:t>
            </a:r>
            <a:r>
              <a:rPr lang="fr-FR" sz="1200" kern="1200" dirty="0">
                <a:solidFill>
                  <a:schemeClr val="tx1"/>
                </a:solidFill>
                <a:effectLst/>
                <a:latin typeface="+mn-lt"/>
                <a:ea typeface="+mn-ea"/>
                <a:cs typeface="+mn-cs"/>
              </a:rPr>
              <a:t>l y a deux grands types de développement.</a:t>
            </a:r>
          </a:p>
          <a:p>
            <a:r>
              <a:rPr lang="fr-FR" sz="1200" b="1" kern="1200" dirty="0">
                <a:solidFill>
                  <a:schemeClr val="tx1"/>
                </a:solidFill>
                <a:effectLst/>
                <a:latin typeface="+mn-lt"/>
                <a:ea typeface="+mn-ea"/>
                <a:cs typeface="+mn-cs"/>
              </a:rPr>
              <a:t>Le premier type de développement </a:t>
            </a:r>
            <a:r>
              <a:rPr lang="fr-FR" sz="1200" kern="1200" dirty="0">
                <a:solidFill>
                  <a:schemeClr val="tx1"/>
                </a:solidFill>
                <a:effectLst/>
                <a:latin typeface="+mn-lt"/>
                <a:ea typeface="+mn-ea"/>
                <a:cs typeface="+mn-cs"/>
              </a:rPr>
              <a:t>est celui où l’éclosion (la sortie de l’œuf)</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libère une </a:t>
            </a:r>
            <a:r>
              <a:rPr lang="fr-FR" sz="1200" b="1" kern="1200" dirty="0">
                <a:solidFill>
                  <a:schemeClr val="tx1"/>
                </a:solidFill>
                <a:effectLst/>
                <a:latin typeface="+mn-lt"/>
                <a:ea typeface="+mn-ea"/>
                <a:cs typeface="+mn-cs"/>
              </a:rPr>
              <a:t>larve qui ressemble à l’insecte adulte mais qui est plus petite : les « petits » ressemblent aux adultes (blattes, criquets, punaises…)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 chaque phase du développement, correspond</a:t>
            </a:r>
            <a:r>
              <a:rPr lang="fr-FR" sz="1200" b="1" kern="1200" dirty="0">
                <a:solidFill>
                  <a:schemeClr val="tx1"/>
                </a:solidFill>
                <a:effectLst/>
                <a:latin typeface="+mn-lt"/>
                <a:ea typeface="+mn-ea"/>
                <a:cs typeface="+mn-cs"/>
              </a:rPr>
              <a:t> une mue (de croissance) </a:t>
            </a:r>
            <a:r>
              <a:rPr lang="fr-FR" sz="1200" b="1" kern="1200" dirty="0">
                <a:solidFill>
                  <a:schemeClr val="tx1"/>
                </a:solidFill>
                <a:effectLst/>
                <a:latin typeface="+mn-lt"/>
                <a:ea typeface="+mn-ea"/>
                <a:cs typeface="+mn-cs"/>
                <a:sym typeface="Wingdings" panose="05000000000000000000" pitchFamily="2" charset="2"/>
              </a:rPr>
              <a:t></a:t>
            </a:r>
            <a:r>
              <a:rPr lang="fr-FR" sz="1200" b="1"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flèche bleue sur le schéma.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C’est l’histoire du petit chevalier qui change d’armure (exosquelette) à mesure qu’il grandit.</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information, ce type de développement est dit « hétérométabole ».</a:t>
            </a:r>
          </a:p>
        </p:txBody>
      </p:sp>
      <p:sp>
        <p:nvSpPr>
          <p:cNvPr id="4" name="Slide Number Placeholder 3"/>
          <p:cNvSpPr>
            <a:spLocks noGrp="1"/>
          </p:cNvSpPr>
          <p:nvPr>
            <p:ph type="sldNum" sz="quarter" idx="10"/>
          </p:nvPr>
        </p:nvSpPr>
        <p:spPr/>
        <p:txBody>
          <a:bodyPr/>
          <a:lstStyle/>
          <a:p>
            <a:fld id="{D3266A5D-631C-4CBA-B7FC-1973EAF1B159}" type="slidenum">
              <a:rPr lang="fr-FR" smtClean="0"/>
              <a:t>14</a:t>
            </a:fld>
            <a:endParaRPr lang="fr-FR"/>
          </a:p>
        </p:txBody>
      </p:sp>
    </p:spTree>
    <p:extLst>
      <p:ext uri="{BB962C8B-B14F-4D97-AF65-F5344CB8AC3E}">
        <p14:creationId xmlns:p14="http://schemas.microsoft.com/office/powerpoint/2010/main" val="405684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Le second type de développement </a:t>
            </a:r>
            <a:r>
              <a:rPr lang="fr-FR" sz="1200" kern="1200" dirty="0">
                <a:solidFill>
                  <a:schemeClr val="tx1"/>
                </a:solidFill>
                <a:effectLst/>
                <a:latin typeface="+mn-lt"/>
                <a:ea typeface="+mn-ea"/>
                <a:cs typeface="+mn-cs"/>
              </a:rPr>
              <a:t>est celui où l’éclosion (la sortie de l’œuf)</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libère une </a:t>
            </a:r>
            <a:r>
              <a:rPr lang="fr-FR" sz="1200" b="1" kern="1200" dirty="0">
                <a:solidFill>
                  <a:schemeClr val="tx1"/>
                </a:solidFill>
                <a:effectLst/>
                <a:latin typeface="+mn-lt"/>
                <a:ea typeface="+mn-ea"/>
                <a:cs typeface="+mn-cs"/>
              </a:rPr>
              <a:t>larve fondamentalement différente de l’adulte (une différence </a:t>
            </a:r>
            <a:r>
              <a:rPr lang="fr-FR" sz="1200" kern="1200" dirty="0">
                <a:solidFill>
                  <a:schemeClr val="tx1"/>
                </a:solidFill>
                <a:effectLst/>
                <a:latin typeface="+mn-lt"/>
                <a:ea typeface="+mn-ea"/>
                <a:cs typeface="+mn-cs"/>
              </a:rPr>
              <a:t>par son organisation morphologique et anatomique, par son habitat et mode de vie, par son régime alimentaire)</a:t>
            </a:r>
            <a:r>
              <a:rPr lang="fr-FR" sz="1200" i="1" kern="1200" dirty="0">
                <a:solidFill>
                  <a:schemeClr val="tx1"/>
                </a:solidFill>
                <a:effectLst/>
                <a:latin typeface="+mn-lt"/>
                <a:ea typeface="+mn-ea"/>
                <a:cs typeface="+mn-cs"/>
              </a:rPr>
              <a:t> : </a:t>
            </a:r>
            <a:r>
              <a:rPr lang="fr-FR" sz="1200" b="1" kern="1200" dirty="0">
                <a:solidFill>
                  <a:schemeClr val="tx1"/>
                </a:solidFill>
                <a:effectLst/>
                <a:latin typeface="+mn-lt"/>
                <a:ea typeface="+mn-ea"/>
                <a:cs typeface="+mn-cs"/>
              </a:rPr>
              <a:t>les « petits » ne ressemblent pas aux adultes (comme par exemple la chenille et le papillon).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Chaque phase du développement du papillon passe par une transformation complète : de l’œuf sort une chenille, mobile, puis il y a une </a:t>
            </a:r>
            <a:r>
              <a:rPr lang="fr-FR" sz="1200" b="1" kern="1200" dirty="0">
                <a:solidFill>
                  <a:schemeClr val="tx1"/>
                </a:solidFill>
                <a:effectLst/>
                <a:latin typeface="+mn-lt"/>
                <a:ea typeface="+mn-ea"/>
                <a:cs typeface="+mn-cs"/>
              </a:rPr>
              <a:t>métamorphose</a:t>
            </a:r>
            <a:r>
              <a:rPr lang="fr-FR" sz="1200" kern="1200" dirty="0">
                <a:solidFill>
                  <a:schemeClr val="tx1"/>
                </a:solidFill>
                <a:effectLst/>
                <a:latin typeface="+mn-lt"/>
                <a:ea typeface="+mn-ea"/>
                <a:cs typeface="+mn-cs"/>
              </a:rPr>
              <a:t> complète au cours d’un stade immobile, c’est la </a:t>
            </a:r>
            <a:r>
              <a:rPr lang="fr-FR" sz="1200" b="1" kern="1200" dirty="0">
                <a:solidFill>
                  <a:schemeClr val="tx1"/>
                </a:solidFill>
                <a:effectLst/>
                <a:latin typeface="+mn-lt"/>
                <a:ea typeface="+mn-ea"/>
                <a:cs typeface="+mn-cs"/>
              </a:rPr>
              <a:t>nymphe</a:t>
            </a:r>
            <a:r>
              <a:rPr lang="fr-FR" sz="1200" kern="1200" dirty="0">
                <a:solidFill>
                  <a:schemeClr val="tx1"/>
                </a:solidFill>
                <a:effectLst/>
                <a:latin typeface="+mn-lt"/>
                <a:ea typeface="+mn-ea"/>
                <a:cs typeface="+mn-cs"/>
              </a:rPr>
              <a:t> (aussi appelée </a:t>
            </a:r>
            <a:r>
              <a:rPr lang="fr-FR" sz="1200" b="1" kern="1200" dirty="0">
                <a:solidFill>
                  <a:schemeClr val="tx1"/>
                </a:solidFill>
                <a:effectLst/>
                <a:latin typeface="+mn-lt"/>
                <a:ea typeface="+mn-ea"/>
                <a:cs typeface="+mn-cs"/>
              </a:rPr>
              <a:t>chrysalide</a:t>
            </a:r>
            <a:r>
              <a:rPr lang="fr-FR" sz="1200" kern="1200" dirty="0">
                <a:solidFill>
                  <a:schemeClr val="tx1"/>
                </a:solidFill>
                <a:effectLst/>
                <a:latin typeface="+mn-lt"/>
                <a:ea typeface="+mn-ea"/>
                <a:cs typeface="+mn-cs"/>
              </a:rPr>
              <a:t> chez les papillons), puis de la nymphe sortira le papillon adulte qui ne ressemble en rien à la larve issue de l’œuf.</a:t>
            </a:r>
          </a:p>
          <a:p>
            <a:r>
              <a:rPr lang="fr-FR" sz="1200" kern="1200" dirty="0">
                <a:solidFill>
                  <a:schemeClr val="tx1"/>
                </a:solidFill>
                <a:effectLst/>
                <a:latin typeface="+mn-lt"/>
                <a:ea typeface="+mn-ea"/>
                <a:cs typeface="+mn-cs"/>
              </a:rPr>
              <a:t>La femelle papillon pondra des œufs et le cycle se poursuit. Selon les espèces de papillon, la nymphose se fait à l’air libre ou sous terre (par exemple les chenilles processionnaires).</a:t>
            </a:r>
          </a:p>
          <a:p>
            <a:r>
              <a:rPr lang="fr-FR" sz="1200" kern="1200" dirty="0">
                <a:solidFill>
                  <a:schemeClr val="tx1"/>
                </a:solidFill>
                <a:effectLst/>
                <a:latin typeface="+mn-lt"/>
                <a:ea typeface="+mn-ea"/>
                <a:cs typeface="+mn-cs"/>
              </a:rPr>
              <a:t>Pour information, ce type de développement est dit « holométabole ».</a:t>
            </a:r>
          </a:p>
        </p:txBody>
      </p:sp>
      <p:sp>
        <p:nvSpPr>
          <p:cNvPr id="4" name="Slide Number Placeholder 3"/>
          <p:cNvSpPr>
            <a:spLocks noGrp="1"/>
          </p:cNvSpPr>
          <p:nvPr>
            <p:ph type="sldNum" sz="quarter" idx="10"/>
          </p:nvPr>
        </p:nvSpPr>
        <p:spPr/>
        <p:txBody>
          <a:bodyPr/>
          <a:lstStyle/>
          <a:p>
            <a:fld id="{D3266A5D-631C-4CBA-B7FC-1973EAF1B159}" type="slidenum">
              <a:rPr lang="fr-FR" smtClean="0"/>
              <a:t>15</a:t>
            </a:fld>
            <a:endParaRPr lang="fr-FR"/>
          </a:p>
        </p:txBody>
      </p:sp>
    </p:spTree>
    <p:extLst>
      <p:ext uri="{BB962C8B-B14F-4D97-AF65-F5344CB8AC3E}">
        <p14:creationId xmlns:p14="http://schemas.microsoft.com/office/powerpoint/2010/main" val="2152473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Et les moustiques alors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Poser la question sur le cycle de développement du moustique en rappelant qu’au début il y a des œufs.</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16</a:t>
            </a:fld>
            <a:endParaRPr lang="fr-FR"/>
          </a:p>
        </p:txBody>
      </p:sp>
    </p:spTree>
    <p:extLst>
      <p:ext uri="{BB962C8B-B14F-4D97-AF65-F5344CB8AC3E}">
        <p14:creationId xmlns:p14="http://schemas.microsoft.com/office/powerpoint/2010/main" val="2322414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moustiques ont un cycle de développement relativement complexe puisqu’il va se dérouler dans deux milieux différents : une phase initiale </a:t>
            </a:r>
            <a:r>
              <a:rPr lang="fr-FR" sz="1200" b="1" kern="1200" dirty="0">
                <a:solidFill>
                  <a:schemeClr val="tx1"/>
                </a:solidFill>
                <a:effectLst/>
                <a:latin typeface="+mn-lt"/>
                <a:ea typeface="+mn-ea"/>
                <a:cs typeface="+mn-cs"/>
              </a:rPr>
              <a:t>en milieu aquatique </a:t>
            </a:r>
            <a:r>
              <a:rPr lang="fr-FR" sz="1200" kern="1200" dirty="0">
                <a:solidFill>
                  <a:schemeClr val="tx1"/>
                </a:solidFill>
                <a:effectLst/>
                <a:latin typeface="+mn-lt"/>
                <a:ea typeface="+mn-ea"/>
                <a:cs typeface="+mn-cs"/>
              </a:rPr>
              <a:t>(c’est la phase immature) et une </a:t>
            </a:r>
            <a:r>
              <a:rPr lang="fr-FR" sz="1200" b="1" kern="1200" dirty="0">
                <a:solidFill>
                  <a:schemeClr val="tx1"/>
                </a:solidFill>
                <a:effectLst/>
                <a:latin typeface="+mn-lt"/>
                <a:ea typeface="+mn-ea"/>
                <a:cs typeface="+mn-cs"/>
              </a:rPr>
              <a:t>phase aérienne </a:t>
            </a:r>
            <a:r>
              <a:rPr lang="fr-FR" sz="1200" kern="1200" dirty="0">
                <a:solidFill>
                  <a:schemeClr val="tx1"/>
                </a:solidFill>
                <a:effectLst/>
                <a:latin typeface="+mn-lt"/>
                <a:ea typeface="+mn-ea"/>
                <a:cs typeface="+mn-cs"/>
              </a:rPr>
              <a:t>(c’est la phase adulte).</a:t>
            </a:r>
          </a:p>
          <a:p>
            <a:r>
              <a:rPr lang="fr-FR" sz="1200" kern="1200" dirty="0">
                <a:solidFill>
                  <a:schemeClr val="tx1"/>
                </a:solidFill>
                <a:effectLst/>
                <a:latin typeface="+mn-lt"/>
                <a:ea typeface="+mn-ea"/>
                <a:cs typeface="+mn-cs"/>
              </a:rPr>
              <a:t>Bien comprendre le cycle de développement du moustique va permettre de prendre des mesures de prévention contre ceux-ci.</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Quelle que soit l’espèce de moustique, leur développement se déroule en 4 phases : </a:t>
            </a:r>
            <a:r>
              <a:rPr lang="fr-FR" sz="1200" b="1" kern="1200" dirty="0">
                <a:solidFill>
                  <a:schemeClr val="tx1"/>
                </a:solidFill>
                <a:effectLst/>
                <a:latin typeface="+mn-lt"/>
                <a:ea typeface="+mn-ea"/>
                <a:cs typeface="+mn-cs"/>
              </a:rPr>
              <a:t>œuf, larve, nymphe et adulte</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Nous commencerons par </a:t>
            </a:r>
            <a:r>
              <a:rPr lang="fr-FR" sz="1200" b="1" kern="1200" dirty="0">
                <a:solidFill>
                  <a:schemeClr val="tx1"/>
                </a:solidFill>
                <a:effectLst/>
                <a:latin typeface="+mn-lt"/>
                <a:ea typeface="+mn-ea"/>
                <a:cs typeface="+mn-cs"/>
              </a:rPr>
              <a:t>l’œuf</a:t>
            </a:r>
            <a:r>
              <a:rPr lang="fr-FR" sz="1200" kern="1200" dirty="0">
                <a:solidFill>
                  <a:schemeClr val="tx1"/>
                </a:solidFill>
                <a:effectLst/>
                <a:latin typeface="+mn-lt"/>
                <a:ea typeface="+mn-ea"/>
                <a:cs typeface="+mn-cs"/>
              </a:rPr>
              <a:t> : les œufs sont pondus, selon les espèces, directement sur l’eau (soit en formant une sorte de petit radeau d’œufs, soit un par un à la surface de l’eau), ou sur un support humide (c’est le cas du moustique tigre). </a:t>
            </a:r>
          </a:p>
          <a:p>
            <a:r>
              <a:rPr lang="fr-FR" sz="1200" kern="1200" dirty="0">
                <a:solidFill>
                  <a:schemeClr val="tx1"/>
                </a:solidFill>
                <a:effectLst/>
                <a:latin typeface="+mn-lt"/>
                <a:ea typeface="+mn-ea"/>
                <a:cs typeface="+mn-cs"/>
              </a:rPr>
              <a:t>Dans l’eau, ou lors de la mise en eau de la zone de ponte, les œufs vont libérer des </a:t>
            </a:r>
            <a:r>
              <a:rPr lang="fr-FR" sz="1200" b="1" kern="1200" dirty="0">
                <a:solidFill>
                  <a:schemeClr val="tx1"/>
                </a:solidFill>
                <a:effectLst/>
                <a:latin typeface="+mn-lt"/>
                <a:ea typeface="+mn-ea"/>
                <a:cs typeface="+mn-cs"/>
              </a:rPr>
              <a:t>larves aquatiques</a:t>
            </a:r>
            <a:r>
              <a:rPr lang="fr-FR" sz="1200" kern="1200" dirty="0">
                <a:solidFill>
                  <a:schemeClr val="tx1"/>
                </a:solidFill>
                <a:effectLst/>
                <a:latin typeface="+mn-lt"/>
                <a:ea typeface="+mn-ea"/>
                <a:cs typeface="+mn-cs"/>
              </a:rPr>
              <a:t>, qui </a:t>
            </a:r>
            <a:r>
              <a:rPr lang="fr-FR" sz="1200" b="1" kern="1200" dirty="0">
                <a:solidFill>
                  <a:schemeClr val="tx1"/>
                </a:solidFill>
                <a:effectLst/>
                <a:latin typeface="+mn-lt"/>
                <a:ea typeface="+mn-ea"/>
                <a:cs typeface="+mn-cs"/>
              </a:rPr>
              <a:t>ont besoin d’eau </a:t>
            </a:r>
            <a:r>
              <a:rPr lang="fr-FR" sz="1200" kern="1200" dirty="0">
                <a:solidFill>
                  <a:schemeClr val="tx1"/>
                </a:solidFill>
                <a:effectLst/>
                <a:latin typeface="+mn-lt"/>
                <a:ea typeface="+mn-ea"/>
                <a:cs typeface="+mn-cs"/>
              </a:rPr>
              <a:t>pour se développer. L’environnement aquatique dans lequel les larves vont se développer est ce que l’on appelle le </a:t>
            </a:r>
            <a:r>
              <a:rPr lang="fr-FR" sz="1200" b="1" kern="1200" dirty="0">
                <a:solidFill>
                  <a:schemeClr val="tx1"/>
                </a:solidFill>
                <a:effectLst/>
                <a:latin typeface="+mn-lt"/>
                <a:ea typeface="+mn-ea"/>
                <a:cs typeface="+mn-cs"/>
              </a:rPr>
              <a:t>gîte larvaire</a:t>
            </a:r>
            <a:r>
              <a:rPr lang="fr-FR" sz="1200" kern="1200" dirty="0">
                <a:solidFill>
                  <a:schemeClr val="tx1"/>
                </a:solidFill>
                <a:effectLst/>
                <a:latin typeface="+mn-lt"/>
                <a:ea typeface="+mn-ea"/>
                <a:cs typeface="+mn-cs"/>
              </a:rPr>
              <a:t>. En fonction des espèces, il peut être très différent. Pour certaines espèces, le gîte larvaire peut être des zones humides de taille importante, comme un marais par exemple, alors que pour d’autres espèces, le gîte larvaire peut être un petit récipient d’eau tel qu’un bidon de récupération d’eau de pluie ou encore une soucoupe de pot de fleur.</a:t>
            </a:r>
          </a:p>
          <a:p>
            <a:r>
              <a:rPr lang="fr-FR" sz="1200" kern="1200" dirty="0">
                <a:solidFill>
                  <a:schemeClr val="tx1"/>
                </a:solidFill>
                <a:effectLst/>
                <a:latin typeface="+mn-lt"/>
                <a:ea typeface="+mn-ea"/>
                <a:cs typeface="+mn-cs"/>
              </a:rPr>
              <a:t>Ces larves vont grandir en passant par quatre </a:t>
            </a:r>
            <a:r>
              <a:rPr lang="fr-FR" sz="1200" b="1" kern="1200" dirty="0">
                <a:solidFill>
                  <a:schemeClr val="tx1"/>
                </a:solidFill>
                <a:effectLst/>
                <a:latin typeface="+mn-lt"/>
                <a:ea typeface="+mn-ea"/>
                <a:cs typeface="+mn-cs"/>
              </a:rPr>
              <a:t>mues</a:t>
            </a:r>
            <a:r>
              <a:rPr lang="fr-FR" sz="1200" kern="1200" dirty="0">
                <a:solidFill>
                  <a:schemeClr val="tx1"/>
                </a:solidFill>
                <a:effectLst/>
                <a:latin typeface="+mn-lt"/>
                <a:ea typeface="+mn-ea"/>
                <a:cs typeface="+mn-cs"/>
              </a:rPr>
              <a:t> (de croissance) successives. La durée s’étale de quelques jours à plusieurs dizaines de jours, selon la richesse en nutriments du gîte larvaire et de la température : plus il fait chaud et plus le gîte larvaire est riche en nutriments et plus rapide est le cycle, qui peut durer de 4 à 5 jours dans les meilleures conditions de croissance.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Au terme de 4 mues, les larves survivantes se transforment en </a:t>
            </a:r>
            <a:r>
              <a:rPr lang="fr-FR" sz="1200" b="1" kern="1200" dirty="0">
                <a:solidFill>
                  <a:schemeClr val="tx1"/>
                </a:solidFill>
                <a:effectLst/>
                <a:latin typeface="+mn-lt"/>
                <a:ea typeface="+mn-ea"/>
                <a:cs typeface="+mn-cs"/>
              </a:rPr>
              <a:t>nymphe, toujours en milieu aquatique, c’est la métamorphose.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Puis</a:t>
            </a:r>
            <a:r>
              <a:rPr lang="fr-FR" sz="1200" b="1" kern="1200" dirty="0">
                <a:solidFill>
                  <a:schemeClr val="tx1"/>
                </a:solidFill>
                <a:effectLst/>
                <a:latin typeface="+mn-lt"/>
                <a:ea typeface="+mn-ea"/>
                <a:cs typeface="+mn-cs"/>
              </a:rPr>
              <a:t> il y a émergence de l’adulte </a:t>
            </a:r>
            <a:r>
              <a:rPr lang="fr-FR" sz="1200" kern="1200" dirty="0">
                <a:solidFill>
                  <a:schemeClr val="tx1"/>
                </a:solidFill>
                <a:effectLst/>
                <a:latin typeface="+mn-lt"/>
                <a:ea typeface="+mn-ea"/>
                <a:cs typeface="+mn-cs"/>
              </a:rPr>
              <a:t>qui s’envole : c’est le passage à la phase </a:t>
            </a:r>
            <a:r>
              <a:rPr lang="fr-FR" sz="1200" b="1" kern="1200" dirty="0">
                <a:solidFill>
                  <a:schemeClr val="tx1"/>
                </a:solidFill>
                <a:effectLst/>
                <a:latin typeface="+mn-lt"/>
                <a:ea typeface="+mn-ea"/>
                <a:cs typeface="+mn-cs"/>
              </a:rPr>
              <a:t>aérienne.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adultes mâles et femelles </a:t>
            </a:r>
            <a:r>
              <a:rPr lang="fr-FR" sz="1200" b="1" kern="1200" dirty="0">
                <a:solidFill>
                  <a:schemeClr val="tx1"/>
                </a:solidFill>
                <a:effectLst/>
                <a:latin typeface="+mn-lt"/>
                <a:ea typeface="+mn-ea"/>
                <a:cs typeface="+mn-cs"/>
              </a:rPr>
              <a:t>s’accouplent</a:t>
            </a:r>
            <a:r>
              <a:rPr lang="fr-FR" sz="1200" kern="1200" dirty="0">
                <a:solidFill>
                  <a:schemeClr val="tx1"/>
                </a:solidFill>
                <a:effectLst/>
                <a:latin typeface="+mn-lt"/>
                <a:ea typeface="+mn-ea"/>
                <a:cs typeface="+mn-cs"/>
              </a:rPr>
              <a:t>. Les femelles vont chercher à piquer des animaux (dont les êtres humains) pour un </a:t>
            </a:r>
            <a:r>
              <a:rPr lang="fr-FR" sz="1200" b="1" kern="1200" dirty="0">
                <a:solidFill>
                  <a:schemeClr val="tx1"/>
                </a:solidFill>
                <a:effectLst/>
                <a:latin typeface="+mn-lt"/>
                <a:ea typeface="+mn-ea"/>
                <a:cs typeface="+mn-cs"/>
              </a:rPr>
              <a:t>repas sanguin </a:t>
            </a:r>
            <a:r>
              <a:rPr lang="fr-FR" sz="1200" kern="1200" dirty="0">
                <a:solidFill>
                  <a:schemeClr val="tx1"/>
                </a:solidFill>
                <a:effectLst/>
                <a:latin typeface="+mn-lt"/>
                <a:ea typeface="+mn-ea"/>
                <a:cs typeface="+mn-cs"/>
              </a:rPr>
              <a:t>qui fournit un apport en protéines nécessaire à la maturation des </a:t>
            </a:r>
            <a:r>
              <a:rPr lang="fr-FR" sz="1200" b="1" kern="1200" dirty="0">
                <a:solidFill>
                  <a:schemeClr val="tx1"/>
                </a:solidFill>
                <a:effectLst/>
                <a:latin typeface="+mn-lt"/>
                <a:ea typeface="+mn-ea"/>
                <a:cs typeface="+mn-cs"/>
              </a:rPr>
              <a:t>œufs. </a:t>
            </a:r>
            <a:r>
              <a:rPr lang="fr-FR" sz="1200" kern="1200" dirty="0">
                <a:solidFill>
                  <a:schemeClr val="tx1"/>
                </a:solidFill>
                <a:effectLst/>
                <a:latin typeface="+mn-lt"/>
                <a:ea typeface="+mn-ea"/>
                <a:cs typeface="+mn-cs"/>
              </a:rPr>
              <a:t>Ces œufs sont ensuite déposés dans un </a:t>
            </a:r>
            <a:r>
              <a:rPr lang="fr-FR" sz="1200" b="1" kern="1200" dirty="0">
                <a:solidFill>
                  <a:schemeClr val="tx1"/>
                </a:solidFill>
                <a:effectLst/>
                <a:latin typeface="+mn-lt"/>
                <a:ea typeface="+mn-ea"/>
                <a:cs typeface="+mn-cs"/>
              </a:rPr>
              <a:t>gîte larvaire</a:t>
            </a:r>
            <a:r>
              <a:rPr lang="fr-FR" sz="1200" kern="1200" dirty="0">
                <a:solidFill>
                  <a:schemeClr val="tx1"/>
                </a:solidFill>
                <a:effectLst/>
                <a:latin typeface="+mn-lt"/>
                <a:ea typeface="+mn-ea"/>
                <a:cs typeface="+mn-cs"/>
              </a:rPr>
              <a:t>… </a:t>
            </a:r>
            <a:r>
              <a:rPr lang="fr-FR" sz="1200" b="1" kern="1200" dirty="0">
                <a:solidFill>
                  <a:schemeClr val="tx1"/>
                </a:solidFill>
                <a:effectLst/>
                <a:latin typeface="+mn-lt"/>
                <a:ea typeface="+mn-ea"/>
                <a:cs typeface="+mn-cs"/>
              </a:rPr>
              <a:t>Le cycle est bouclé.</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se nourrir, mâles et femelles se nourrissent de nectar et de jus sucré (de fleurs ou de fruits) pour répondre à leurs besoins énergétiques.</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Seules les femelles piquent (pour la maturation des œufs). Les femelles </a:t>
            </a:r>
            <a:r>
              <a:rPr lang="fr-FR" sz="1200" i="1" kern="1200" dirty="0">
                <a:solidFill>
                  <a:schemeClr val="tx1"/>
                </a:solidFill>
                <a:effectLst/>
                <a:latin typeface="+mn-lt"/>
                <a:ea typeface="+mn-ea"/>
                <a:cs typeface="+mn-cs"/>
              </a:rPr>
              <a:t>d’</a:t>
            </a:r>
            <a:r>
              <a:rPr lang="fr-FR" sz="1200" i="1" kern="1200" dirty="0" err="1">
                <a:solidFill>
                  <a:schemeClr val="tx1"/>
                </a:solidFill>
                <a:effectLst/>
                <a:latin typeface="+mn-lt"/>
                <a:ea typeface="+mn-ea"/>
                <a:cs typeface="+mn-cs"/>
              </a:rPr>
              <a:t>Aedes</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albopictus</a:t>
            </a:r>
            <a:r>
              <a:rPr lang="fr-FR" sz="1200" kern="1200" dirty="0">
                <a:solidFill>
                  <a:schemeClr val="tx1"/>
                </a:solidFill>
                <a:effectLst/>
                <a:latin typeface="+mn-lt"/>
                <a:ea typeface="+mn-ea"/>
                <a:cs typeface="+mn-cs"/>
              </a:rPr>
              <a:t> (surnommé moustique tigre) vivent en moyenne 1 mois sous nos latitudes et peuvent faire jusqu’à 5 pontes d’une centaine œufs.</a:t>
            </a:r>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17</a:t>
            </a:fld>
            <a:endParaRPr lang="fr-FR"/>
          </a:p>
        </p:txBody>
      </p:sp>
    </p:spTree>
    <p:extLst>
      <p:ext uri="{BB962C8B-B14F-4D97-AF65-F5344CB8AC3E}">
        <p14:creationId xmlns:p14="http://schemas.microsoft.com/office/powerpoint/2010/main" val="841489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 moustique tigre</a:t>
            </a:r>
          </a:p>
          <a:p>
            <a:r>
              <a:rPr lang="fr-FR" sz="1200" kern="1200" dirty="0">
                <a:solidFill>
                  <a:schemeClr val="tx1"/>
                </a:solidFill>
                <a:effectLst/>
                <a:latin typeface="+mn-lt"/>
                <a:ea typeface="+mn-ea"/>
                <a:cs typeface="+mn-cs"/>
              </a:rPr>
              <a:t>Cette notion de moustique tigre est parfois problématique car les gens s’attendent à un insecte jaune et noir. Or il est contrasté </a:t>
            </a:r>
            <a:r>
              <a:rPr lang="fr-FR" sz="1200" b="1" kern="1200" dirty="0">
                <a:solidFill>
                  <a:schemeClr val="tx1"/>
                </a:solidFill>
                <a:effectLst/>
                <a:latin typeface="+mn-lt"/>
                <a:ea typeface="+mn-ea"/>
                <a:cs typeface="+mn-cs"/>
              </a:rPr>
              <a:t>blanc et noir</a:t>
            </a:r>
            <a:r>
              <a:rPr lang="fr-FR" sz="1200" kern="1200" dirty="0">
                <a:solidFill>
                  <a:schemeClr val="tx1"/>
                </a:solidFill>
                <a:effectLst/>
                <a:latin typeface="+mn-lt"/>
                <a:ea typeface="+mn-ea"/>
                <a:cs typeface="+mn-cs"/>
              </a:rPr>
              <a:t>, aussi on devrait plutôt parler de </a:t>
            </a:r>
            <a:r>
              <a:rPr lang="fr-FR" sz="1200" b="1" kern="1200" dirty="0">
                <a:solidFill>
                  <a:schemeClr val="tx1"/>
                </a:solidFill>
                <a:effectLst/>
                <a:latin typeface="+mn-lt"/>
                <a:ea typeface="+mn-ea"/>
                <a:cs typeface="+mn-cs"/>
              </a:rPr>
              <a:t>moustique zèbre</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18</a:t>
            </a:fld>
            <a:endParaRPr lang="fr-FR"/>
          </a:p>
        </p:txBody>
      </p:sp>
    </p:spTree>
    <p:extLst>
      <p:ext uri="{BB962C8B-B14F-4D97-AF65-F5344CB8AC3E}">
        <p14:creationId xmlns:p14="http://schemas.microsoft.com/office/powerpoint/2010/main" val="979857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Qui est le moustique tigre ?</a:t>
            </a:r>
          </a:p>
          <a:p>
            <a:r>
              <a:rPr lang="fr-FR" sz="1200" kern="1200" dirty="0">
                <a:solidFill>
                  <a:schemeClr val="tx1"/>
                </a:solidFill>
                <a:effectLst/>
                <a:latin typeface="+mn-lt"/>
                <a:ea typeface="+mn-ea"/>
                <a:cs typeface="+mn-cs"/>
              </a:rPr>
              <a:t>De nombreux moustiques sont rayés, jaune ou blanc sur noir ou marron.</a:t>
            </a:r>
          </a:p>
          <a:p>
            <a:r>
              <a:rPr lang="fr-FR" sz="1200" i="1" kern="1200" dirty="0" err="1">
                <a:solidFill>
                  <a:schemeClr val="tx1"/>
                </a:solidFill>
                <a:effectLst/>
                <a:latin typeface="+mn-lt"/>
                <a:ea typeface="+mn-ea"/>
                <a:cs typeface="+mn-cs"/>
              </a:rPr>
              <a:t>Aedes</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Albopictus</a:t>
            </a:r>
            <a:r>
              <a:rPr lang="fr-FR" sz="1200" i="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est petit (en moyenne 5 à 6 mm), il est rayé </a:t>
            </a:r>
            <a:r>
              <a:rPr lang="fr-FR" sz="1200" b="1" kern="1200" dirty="0">
                <a:solidFill>
                  <a:schemeClr val="tx1"/>
                </a:solidFill>
                <a:effectLst/>
                <a:latin typeface="+mn-lt"/>
                <a:ea typeface="+mn-ea"/>
                <a:cs typeface="+mn-cs"/>
              </a:rPr>
              <a:t>noir et blanc</a:t>
            </a:r>
            <a:r>
              <a:rPr lang="fr-FR" sz="1200" kern="1200" dirty="0">
                <a:solidFill>
                  <a:schemeClr val="tx1"/>
                </a:solidFill>
                <a:effectLst/>
                <a:latin typeface="+mn-lt"/>
                <a:ea typeface="+mn-ea"/>
                <a:cs typeface="+mn-cs"/>
              </a:rPr>
              <a:t>. Il est caractérisé par </a:t>
            </a:r>
            <a:r>
              <a:rPr lang="fr-FR" sz="1200" b="1" kern="1200" dirty="0">
                <a:solidFill>
                  <a:schemeClr val="tx1"/>
                </a:solidFill>
                <a:effectLst/>
                <a:latin typeface="+mn-lt"/>
                <a:ea typeface="+mn-ea"/>
                <a:cs typeface="+mn-cs"/>
              </a:rPr>
              <a:t>une ligne blanche longitudinale et centrale unique</a:t>
            </a:r>
            <a:r>
              <a:rPr lang="fr-FR" sz="1200" kern="1200" dirty="0">
                <a:solidFill>
                  <a:schemeClr val="tx1"/>
                </a:solidFill>
                <a:effectLst/>
                <a:latin typeface="+mn-lt"/>
                <a:ea typeface="+mn-ea"/>
                <a:cs typeface="+mn-cs"/>
              </a:rPr>
              <a:t> visible sur son thorax (sur sa face dorsale).</a:t>
            </a:r>
          </a:p>
          <a:p>
            <a:r>
              <a:rPr lang="fr-FR" sz="1200" kern="1200" dirty="0">
                <a:solidFill>
                  <a:schemeClr val="tx1"/>
                </a:solidFill>
                <a:effectLst/>
                <a:latin typeface="+mn-lt"/>
                <a:ea typeface="+mn-ea"/>
                <a:cs typeface="+mn-cs"/>
              </a:rPr>
              <a:t>C’est une espèce </a:t>
            </a:r>
            <a:r>
              <a:rPr lang="fr-FR" sz="1200" b="1" kern="1200" dirty="0">
                <a:solidFill>
                  <a:schemeClr val="tx1"/>
                </a:solidFill>
                <a:effectLst/>
                <a:latin typeface="+mn-lt"/>
                <a:ea typeface="+mn-ea"/>
                <a:cs typeface="+mn-cs"/>
              </a:rPr>
              <a:t>agressive</a:t>
            </a:r>
            <a:r>
              <a:rPr lang="fr-FR" sz="1200" kern="1200" dirty="0">
                <a:solidFill>
                  <a:schemeClr val="tx1"/>
                </a:solidFill>
                <a:effectLst/>
                <a:latin typeface="+mn-lt"/>
                <a:ea typeface="+mn-ea"/>
                <a:cs typeface="+mn-cs"/>
              </a:rPr>
              <a:t> qui </a:t>
            </a:r>
            <a:r>
              <a:rPr lang="fr-FR" sz="1200" b="1" kern="1200" dirty="0">
                <a:solidFill>
                  <a:schemeClr val="tx1"/>
                </a:solidFill>
                <a:effectLst/>
                <a:latin typeface="+mn-lt"/>
                <a:ea typeface="+mn-ea"/>
                <a:cs typeface="+mn-cs"/>
              </a:rPr>
              <a:t>pique le jour </a:t>
            </a:r>
            <a:r>
              <a:rPr lang="fr-FR" sz="1200" kern="1200" dirty="0">
                <a:solidFill>
                  <a:schemeClr val="tx1"/>
                </a:solidFill>
                <a:effectLst/>
                <a:latin typeface="+mn-lt"/>
                <a:ea typeface="+mn-ea"/>
                <a:cs typeface="+mn-cs"/>
              </a:rPr>
              <a:t>avec un pic d’agressivité au lever du jour et un autre au crépuscule (notamment durant les deux heures précédant le coucher du soleil).</a:t>
            </a:r>
          </a:p>
          <a:p>
            <a:r>
              <a:rPr lang="fr-FR" sz="1200" kern="1200" dirty="0">
                <a:solidFill>
                  <a:schemeClr val="tx1"/>
                </a:solidFill>
                <a:effectLst/>
                <a:latin typeface="+mn-lt"/>
                <a:ea typeface="+mn-ea"/>
                <a:cs typeface="+mn-cs"/>
              </a:rPr>
              <a:t>Moustique urbain, il vit notamment près de l’homme qui lui offre le gîte (jardinière, arrosage des plantes, petites collections d’eau, arrosoir…) et le couvert (possibilité de repas sanguin sur nous ou nos animaux domestiques).</a:t>
            </a:r>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19</a:t>
            </a:fld>
            <a:endParaRPr lang="fr-FR"/>
          </a:p>
        </p:txBody>
      </p:sp>
    </p:spTree>
    <p:extLst>
      <p:ext uri="{BB962C8B-B14F-4D97-AF65-F5344CB8AC3E}">
        <p14:creationId xmlns:p14="http://schemas.microsoft.com/office/powerpoint/2010/main" val="1860237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 moustique tigre peut-il transmettre des maladies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Poser la question sur la transmission de pathologies aux enfants</a:t>
            </a:r>
            <a:endParaRPr lang="fr-FR"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Beaucoup connaissent certaines pathologies comme la dengue et le </a:t>
            </a:r>
            <a:r>
              <a:rPr lang="fr-FR" sz="1200" i="1" kern="1200" dirty="0" err="1">
                <a:solidFill>
                  <a:schemeClr val="tx1"/>
                </a:solidFill>
                <a:effectLst/>
                <a:latin typeface="+mn-lt"/>
                <a:ea typeface="+mn-ea"/>
                <a:cs typeface="+mn-cs"/>
              </a:rPr>
              <a:t>chikungunya</a:t>
            </a:r>
            <a:r>
              <a:rPr lang="fr-FR" sz="1200" i="1" kern="1200" dirty="0">
                <a:solidFill>
                  <a:schemeClr val="tx1"/>
                </a:solidFill>
                <a:effectLst/>
                <a:latin typeface="+mn-lt"/>
                <a:ea typeface="+mn-ea"/>
                <a:cs typeface="+mn-cs"/>
              </a:rPr>
              <a:t> (vie antérieure ou voyages sous les tropiques). Certains ont entendu ou vu des reportages sur le virus </a:t>
            </a:r>
            <a:r>
              <a:rPr lang="fr-FR" sz="1200" i="1" kern="1200" dirty="0" err="1">
                <a:solidFill>
                  <a:schemeClr val="tx1"/>
                </a:solidFill>
                <a:effectLst/>
                <a:latin typeface="+mn-lt"/>
                <a:ea typeface="+mn-ea"/>
                <a:cs typeface="+mn-cs"/>
              </a:rPr>
              <a:t>Zika</a:t>
            </a:r>
            <a:r>
              <a:rPr lang="fr-FR" sz="1200" i="1" kern="1200" dirty="0">
                <a:solidFill>
                  <a:schemeClr val="tx1"/>
                </a:solidFill>
                <a:effectLst/>
                <a:latin typeface="+mn-lt"/>
                <a:ea typeface="+mn-ea"/>
                <a:cs typeface="+mn-cs"/>
              </a:rPr>
              <a:t> et les conséquences sur le développement des fœtus portés par les femmes enceintes.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20</a:t>
            </a:fld>
            <a:endParaRPr lang="fr-FR"/>
          </a:p>
        </p:txBody>
      </p:sp>
    </p:spTree>
    <p:extLst>
      <p:ext uri="{BB962C8B-B14F-4D97-AF65-F5344CB8AC3E}">
        <p14:creationId xmlns:p14="http://schemas.microsoft.com/office/powerpoint/2010/main" val="2012385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 moustique tigre peut-il transmettre des maladies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Poser la question sur la transmission de pathologies aux enfants</a:t>
            </a:r>
            <a:endParaRPr lang="fr-FR"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Beaucoup connaissent certaines pathologies comme la dengue et le </a:t>
            </a:r>
            <a:r>
              <a:rPr lang="fr-FR" sz="1200" i="1" kern="1200" dirty="0" err="1">
                <a:solidFill>
                  <a:schemeClr val="tx1"/>
                </a:solidFill>
                <a:effectLst/>
                <a:latin typeface="+mn-lt"/>
                <a:ea typeface="+mn-ea"/>
                <a:cs typeface="+mn-cs"/>
              </a:rPr>
              <a:t>chikungunya</a:t>
            </a:r>
            <a:r>
              <a:rPr lang="fr-FR" sz="1200" i="1" kern="1200" dirty="0">
                <a:solidFill>
                  <a:schemeClr val="tx1"/>
                </a:solidFill>
                <a:effectLst/>
                <a:latin typeface="+mn-lt"/>
                <a:ea typeface="+mn-ea"/>
                <a:cs typeface="+mn-cs"/>
              </a:rPr>
              <a:t> (vie antérieure ou voyages sous les tropiques). Certains ont entendu ou vu des reportages sur le virus </a:t>
            </a:r>
            <a:r>
              <a:rPr lang="fr-FR" sz="1200" i="1" kern="1200" dirty="0" err="1">
                <a:solidFill>
                  <a:schemeClr val="tx1"/>
                </a:solidFill>
                <a:effectLst/>
                <a:latin typeface="+mn-lt"/>
                <a:ea typeface="+mn-ea"/>
                <a:cs typeface="+mn-cs"/>
              </a:rPr>
              <a:t>Zika</a:t>
            </a:r>
            <a:r>
              <a:rPr lang="fr-FR" sz="1200" i="1" kern="1200" dirty="0">
                <a:solidFill>
                  <a:schemeClr val="tx1"/>
                </a:solidFill>
                <a:effectLst/>
                <a:latin typeface="+mn-lt"/>
                <a:ea typeface="+mn-ea"/>
                <a:cs typeface="+mn-cs"/>
              </a:rPr>
              <a:t> et les conséquences sur le développement des fœtus portés par les femmes enceintes.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21</a:t>
            </a:fld>
            <a:endParaRPr lang="fr-FR"/>
          </a:p>
        </p:txBody>
      </p:sp>
    </p:spTree>
    <p:extLst>
      <p:ext uri="{BB962C8B-B14F-4D97-AF65-F5344CB8AC3E}">
        <p14:creationId xmlns:p14="http://schemas.microsoft.com/office/powerpoint/2010/main" val="3070172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Qu’est-ce qu’un insecte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insectes constituent une classe de l’embranchement des arthropodes.</a:t>
            </a:r>
          </a:p>
          <a:p>
            <a:r>
              <a:rPr lang="fr-FR" sz="1200" kern="1200" dirty="0">
                <a:solidFill>
                  <a:schemeClr val="tx1"/>
                </a:solidFill>
                <a:effectLst/>
                <a:latin typeface="+mn-lt"/>
                <a:ea typeface="+mn-ea"/>
                <a:cs typeface="+mn-cs"/>
              </a:rPr>
              <a:t>Ils sont caractérisés par un corps segmenté en trois parties principales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Faire deviner la première partie, la </a:t>
            </a:r>
            <a:r>
              <a:rPr lang="fr-FR" sz="1200" b="1" i="1" kern="1200" dirty="0">
                <a:solidFill>
                  <a:schemeClr val="tx1"/>
                </a:solidFill>
                <a:effectLst/>
                <a:latin typeface="+mn-lt"/>
                <a:ea typeface="+mn-ea"/>
                <a:cs typeface="+mn-cs"/>
              </a:rPr>
              <a:t>tête.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La tête porte : </a:t>
            </a:r>
          </a:p>
          <a:p>
            <a:r>
              <a:rPr lang="fr-FR" sz="1200" kern="1200" dirty="0">
                <a:solidFill>
                  <a:schemeClr val="tx1"/>
                </a:solidFill>
                <a:effectLst/>
                <a:latin typeface="+mn-lt"/>
                <a:ea typeface="+mn-ea"/>
                <a:cs typeface="+mn-cs"/>
              </a:rPr>
              <a:t>- une paire d’</a:t>
            </a:r>
            <a:r>
              <a:rPr lang="fr-FR" sz="1200" b="1" kern="1200" dirty="0">
                <a:solidFill>
                  <a:schemeClr val="tx1"/>
                </a:solidFill>
                <a:effectLst/>
                <a:latin typeface="+mn-lt"/>
                <a:ea typeface="+mn-ea"/>
                <a:cs typeface="+mn-cs"/>
              </a:rPr>
              <a:t>antennes</a:t>
            </a:r>
            <a:r>
              <a:rPr lang="fr-FR" sz="1200" kern="1200" dirty="0">
                <a:solidFill>
                  <a:schemeClr val="tx1"/>
                </a:solidFill>
                <a:effectLst/>
                <a:latin typeface="+mn-lt"/>
                <a:ea typeface="+mn-ea"/>
                <a:cs typeface="+mn-cs"/>
              </a:rPr>
              <a:t> (sa fonction : il s’agit d’un organe sensoriel pour l’odeur, le toucher, le goût. Pour la détection des mouvements et des sons. Pour la détection de signaux chimiques, les phéromones)</a:t>
            </a:r>
          </a:p>
          <a:p>
            <a:r>
              <a:rPr lang="fr-FR" sz="1200" kern="1200" dirty="0">
                <a:solidFill>
                  <a:schemeClr val="tx1"/>
                </a:solidFill>
                <a:effectLst/>
                <a:latin typeface="+mn-lt"/>
                <a:ea typeface="+mn-ea"/>
                <a:cs typeface="+mn-cs"/>
              </a:rPr>
              <a:t>- une paire d’</a:t>
            </a:r>
            <a:r>
              <a:rPr lang="fr-FR" sz="1200" b="1" kern="1200" dirty="0">
                <a:solidFill>
                  <a:schemeClr val="tx1"/>
                </a:solidFill>
                <a:effectLst/>
                <a:latin typeface="+mn-lt"/>
                <a:ea typeface="+mn-ea"/>
                <a:cs typeface="+mn-cs"/>
              </a:rPr>
              <a:t>yeux</a:t>
            </a:r>
            <a:r>
              <a:rPr lang="fr-FR" sz="1200" kern="1200" dirty="0">
                <a:solidFill>
                  <a:schemeClr val="tx1"/>
                </a:solidFill>
                <a:effectLst/>
                <a:latin typeface="+mn-lt"/>
                <a:ea typeface="+mn-ea"/>
                <a:cs typeface="+mn-cs"/>
              </a:rPr>
              <a:t> (sa fonction : voir)</a:t>
            </a:r>
          </a:p>
          <a:p>
            <a:r>
              <a:rPr lang="fr-FR" sz="1200" kern="1200" dirty="0">
                <a:solidFill>
                  <a:schemeClr val="tx1"/>
                </a:solidFill>
                <a:effectLst/>
                <a:latin typeface="+mn-lt"/>
                <a:ea typeface="+mn-ea"/>
                <a:cs typeface="+mn-cs"/>
              </a:rPr>
              <a:t>- des </a:t>
            </a:r>
            <a:r>
              <a:rPr lang="fr-FR" sz="1200" b="1" kern="1200" dirty="0">
                <a:solidFill>
                  <a:schemeClr val="tx1"/>
                </a:solidFill>
                <a:effectLst/>
                <a:latin typeface="+mn-lt"/>
                <a:ea typeface="+mn-ea"/>
                <a:cs typeface="+mn-cs"/>
              </a:rPr>
              <a:t>pièces buccales </a:t>
            </a:r>
            <a:r>
              <a:rPr lang="fr-FR" sz="1200" kern="1200" dirty="0">
                <a:solidFill>
                  <a:schemeClr val="tx1"/>
                </a:solidFill>
                <a:effectLst/>
                <a:latin typeface="+mn-lt"/>
                <a:ea typeface="+mn-ea"/>
                <a:cs typeface="+mn-cs"/>
              </a:rPr>
              <a:t>(pour broyer, sucer, lécher, mordre ou piquer : fonction « se nourrir »)</a:t>
            </a:r>
            <a:endParaRPr lang="fr-FR" dirty="0"/>
          </a:p>
          <a:p>
            <a:endParaRPr lang="fr-FR" dirty="0"/>
          </a:p>
        </p:txBody>
      </p:sp>
      <p:sp>
        <p:nvSpPr>
          <p:cNvPr id="4" name="Slide Number Placeholder 3"/>
          <p:cNvSpPr>
            <a:spLocks noGrp="1"/>
          </p:cNvSpPr>
          <p:nvPr>
            <p:ph type="sldNum" sz="quarter" idx="10"/>
          </p:nvPr>
        </p:nvSpPr>
        <p:spPr/>
        <p:txBody>
          <a:bodyPr/>
          <a:lstStyle/>
          <a:p>
            <a:fld id="{D3266A5D-631C-4CBA-B7FC-1973EAF1B159}" type="slidenum">
              <a:rPr lang="fr-FR" smtClean="0"/>
              <a:t>4</a:t>
            </a:fld>
            <a:endParaRPr lang="fr-FR"/>
          </a:p>
        </p:txBody>
      </p:sp>
    </p:spTree>
    <p:extLst>
      <p:ext uri="{BB962C8B-B14F-4D97-AF65-F5344CB8AC3E}">
        <p14:creationId xmlns:p14="http://schemas.microsoft.com/office/powerpoint/2010/main" val="2217503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Cette carte représente l’implantation du moustique tigre dans le monde en 2007.</a:t>
            </a:r>
          </a:p>
          <a:p>
            <a:r>
              <a:rPr lang="fr-FR" sz="1200" kern="1200" dirty="0">
                <a:solidFill>
                  <a:schemeClr val="tx1"/>
                </a:solidFill>
                <a:effectLst/>
                <a:latin typeface="+mn-lt"/>
                <a:ea typeface="+mn-ea"/>
                <a:cs typeface="+mn-cs"/>
              </a:rPr>
              <a:t>Le moustique tigre est un moustique originaire de l’Asie du Sud-Est. Il s’est, ces dernières années, disséminé à travers le monde et a « colonisé » de nombreux territoires. </a:t>
            </a:r>
          </a:p>
          <a:p>
            <a:r>
              <a:rPr lang="fr-FR" sz="1200" kern="1200" dirty="0">
                <a:solidFill>
                  <a:schemeClr val="tx1"/>
                </a:solidFill>
                <a:effectLst/>
                <a:latin typeface="+mn-lt"/>
                <a:ea typeface="+mn-ea"/>
                <a:cs typeface="+mn-cs"/>
              </a:rPr>
              <a:t>Sa capacité d’adaptation à de nouveaux environnements, l’urbanisation qui fournit une multiplicité de gîtes larvaires favorables à son développement notamment en zone urbaine et péri-urbaine, sa capacité de mise en dormance hivernale sous forme d’œuf (une sorte d’hibernation appelée diapause qui est déclenchée par le raccourcissement de la durée du jour) font qu’il est désormais durablement implanté sous nos latitudes.</a:t>
            </a:r>
          </a:p>
          <a:p>
            <a:r>
              <a:rPr lang="fr-FR" sz="1200" kern="1200" dirty="0">
                <a:solidFill>
                  <a:schemeClr val="tx1"/>
                </a:solidFill>
                <a:effectLst/>
                <a:latin typeface="+mn-lt"/>
                <a:ea typeface="+mn-ea"/>
                <a:cs typeface="+mn-cs"/>
              </a:rPr>
              <a:t>Sa progression a notamment été accélérée par les échanges commerciaux entre continents, les moustiques pouvant être transportés passivement dans les containers et les camions ou au sein des marchandises (notamment lors du transport des pneus usagés…) principalement sous forme d’œufs. Ceci a été facilité par la capacité de ses œufs à résister à la dessiccation (c’est-à-dire à survivre en l’absence d’eau).</a:t>
            </a:r>
          </a:p>
        </p:txBody>
      </p:sp>
      <p:sp>
        <p:nvSpPr>
          <p:cNvPr id="4" name="Slide Number Placeholder 3"/>
          <p:cNvSpPr>
            <a:spLocks noGrp="1"/>
          </p:cNvSpPr>
          <p:nvPr>
            <p:ph type="sldNum" sz="quarter" idx="10"/>
          </p:nvPr>
        </p:nvSpPr>
        <p:spPr/>
        <p:txBody>
          <a:bodyPr/>
          <a:lstStyle/>
          <a:p>
            <a:fld id="{D3266A5D-631C-4CBA-B7FC-1973EAF1B159}" type="slidenum">
              <a:rPr lang="fr-FR" smtClean="0"/>
              <a:t>22</a:t>
            </a:fld>
            <a:endParaRPr lang="fr-FR"/>
          </a:p>
        </p:txBody>
      </p:sp>
    </p:spTree>
    <p:extLst>
      <p:ext uri="{BB962C8B-B14F-4D97-AF65-F5344CB8AC3E}">
        <p14:creationId xmlns:p14="http://schemas.microsoft.com/office/powerpoint/2010/main" val="4196792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23</a:t>
            </a:fld>
            <a:endParaRPr lang="fr-FR"/>
          </a:p>
        </p:txBody>
      </p:sp>
    </p:spTree>
    <p:extLst>
      <p:ext uri="{BB962C8B-B14F-4D97-AF65-F5344CB8AC3E}">
        <p14:creationId xmlns:p14="http://schemas.microsoft.com/office/powerpoint/2010/main" val="4045387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effectLst/>
                <a:latin typeface="+mn-lt"/>
                <a:ea typeface="+mn-ea"/>
                <a:cs typeface="+mn-cs"/>
              </a:rPr>
              <a:t>Au premier janvier 2023, ce sont</a:t>
            </a:r>
            <a:r>
              <a:rPr lang="fr-FR" sz="1200" kern="1200" baseline="0" dirty="0" smtClean="0">
                <a:solidFill>
                  <a:schemeClr val="tx1"/>
                </a:solidFill>
                <a:effectLst/>
                <a:latin typeface="+mn-lt"/>
                <a:ea typeface="+mn-ea"/>
                <a:cs typeface="+mn-cs"/>
              </a:rPr>
              <a:t> 71 départements qui ont été déclarés colonisés par </a:t>
            </a:r>
            <a:r>
              <a:rPr lang="fr-FR" sz="1200" kern="1200" baseline="0" dirty="0" err="1" smtClean="0">
                <a:solidFill>
                  <a:schemeClr val="tx1"/>
                </a:solidFill>
                <a:effectLst/>
                <a:latin typeface="+mn-lt"/>
                <a:ea typeface="+mn-ea"/>
                <a:cs typeface="+mn-cs"/>
              </a:rPr>
              <a:t>Aedes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albopictus</a:t>
            </a:r>
            <a:r>
              <a:rPr lang="fr-FR" sz="1200" kern="1200" baseline="0" dirty="0" smtClean="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24</a:t>
            </a:fld>
            <a:endParaRPr lang="fr-FR"/>
          </a:p>
        </p:txBody>
      </p:sp>
    </p:spTree>
    <p:extLst>
      <p:ext uri="{BB962C8B-B14F-4D97-AF65-F5344CB8AC3E}">
        <p14:creationId xmlns:p14="http://schemas.microsoft.com/office/powerpoint/2010/main" val="3212125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Comment le moustique transmet-il des maladies ?</a:t>
            </a:r>
          </a:p>
          <a:p>
            <a:r>
              <a:rPr lang="fr-FR" sz="1200" kern="1200" dirty="0">
                <a:solidFill>
                  <a:schemeClr val="tx1"/>
                </a:solidFill>
                <a:effectLst/>
                <a:latin typeface="+mn-lt"/>
                <a:ea typeface="+mn-ea"/>
                <a:cs typeface="+mn-cs"/>
              </a:rPr>
              <a:t>Voici une illustration qui explique </a:t>
            </a:r>
            <a:r>
              <a:rPr lang="fr-FR" sz="1200" b="1" kern="1200" dirty="0">
                <a:solidFill>
                  <a:schemeClr val="tx1"/>
                </a:solidFill>
                <a:effectLst/>
                <a:latin typeface="+mn-lt"/>
                <a:ea typeface="+mn-ea"/>
                <a:cs typeface="+mn-cs"/>
              </a:rPr>
              <a:t>le cycle de transmission du virus d’une personne malade à une personne saine </a:t>
            </a:r>
            <a:r>
              <a:rPr lang="fr-FR" sz="1200" kern="1200" dirty="0">
                <a:solidFill>
                  <a:schemeClr val="tx1"/>
                </a:solidFill>
                <a:effectLst/>
                <a:latin typeface="+mn-lt"/>
                <a:ea typeface="+mn-ea"/>
                <a:cs typeface="+mn-cs"/>
              </a:rPr>
              <a:t>par un moustique :</a:t>
            </a:r>
          </a:p>
          <a:p>
            <a:r>
              <a:rPr lang="fr-FR" sz="1200" kern="1200" dirty="0">
                <a:solidFill>
                  <a:schemeClr val="tx1"/>
                </a:solidFill>
                <a:effectLst/>
                <a:latin typeface="+mn-lt"/>
                <a:ea typeface="+mn-ea"/>
                <a:cs typeface="+mn-cs"/>
              </a:rPr>
              <a:t>Au départ nous avons une </a:t>
            </a:r>
            <a:r>
              <a:rPr lang="fr-FR" sz="1200" b="1" kern="1200" dirty="0">
                <a:solidFill>
                  <a:schemeClr val="tx1"/>
                </a:solidFill>
                <a:effectLst/>
                <a:latin typeface="+mn-lt"/>
                <a:ea typeface="+mn-ea"/>
                <a:cs typeface="+mn-cs"/>
              </a:rPr>
              <a:t>personne malade </a:t>
            </a:r>
            <a:r>
              <a:rPr lang="fr-FR" sz="1200" kern="1200" dirty="0">
                <a:solidFill>
                  <a:schemeClr val="tx1"/>
                </a:solidFill>
                <a:effectLst/>
                <a:latin typeface="+mn-lt"/>
                <a:ea typeface="+mn-ea"/>
                <a:cs typeface="+mn-cs"/>
              </a:rPr>
              <a:t>avec le virus circulant dans son sang.</a:t>
            </a:r>
          </a:p>
          <a:p>
            <a:r>
              <a:rPr lang="fr-FR" sz="1200" kern="1200" dirty="0">
                <a:solidFill>
                  <a:schemeClr val="tx1"/>
                </a:solidFill>
                <a:effectLst/>
                <a:latin typeface="+mn-lt"/>
                <a:ea typeface="+mn-ea"/>
                <a:cs typeface="+mn-cs"/>
              </a:rPr>
              <a:t>Un </a:t>
            </a:r>
            <a:r>
              <a:rPr lang="fr-FR" sz="1200" b="1" kern="1200" dirty="0">
                <a:solidFill>
                  <a:schemeClr val="tx1"/>
                </a:solidFill>
                <a:effectLst/>
                <a:latin typeface="+mn-lt"/>
                <a:ea typeface="+mn-ea"/>
                <a:cs typeface="+mn-cs"/>
              </a:rPr>
              <a:t>moustique « sain » </a:t>
            </a:r>
            <a:r>
              <a:rPr lang="fr-FR" sz="1200" kern="1200" dirty="0">
                <a:solidFill>
                  <a:schemeClr val="tx1"/>
                </a:solidFill>
                <a:effectLst/>
                <a:latin typeface="+mn-lt"/>
                <a:ea typeface="+mn-ea"/>
                <a:cs typeface="+mn-cs"/>
              </a:rPr>
              <a:t>la pique : le moustique ingurgite du sang et des virus. Le virus va se développer à l’intérieur du moustique en quelques jours, sans le tuer. Les virus vont traverser la paroi de l’intestin du moustique, diffuser dans l’ensemble de son organisme et vont se retrouver dans les glandes salivaires du moustique. Entre le moment où le moustique prélève du virus au cours d’un repas de sang infectant et le moment où il est capable de transmettre le virus à nouveau par sa salive, il faut environ une semaine.</a:t>
            </a:r>
          </a:p>
          <a:p>
            <a:r>
              <a:rPr lang="fr-FR" sz="1200" kern="1200" dirty="0">
                <a:solidFill>
                  <a:schemeClr val="tx1"/>
                </a:solidFill>
                <a:effectLst/>
                <a:latin typeface="+mn-lt"/>
                <a:ea typeface="+mn-ea"/>
                <a:cs typeface="+mn-cs"/>
              </a:rPr>
              <a:t>Lors d’un prochain repas sanguin (tous les 4 à 6 jours la femelle moustique pique pour assurer la maturation de ses œufs), le </a:t>
            </a:r>
            <a:r>
              <a:rPr lang="fr-FR" sz="1200" b="1" kern="1200" dirty="0">
                <a:solidFill>
                  <a:schemeClr val="tx1"/>
                </a:solidFill>
                <a:effectLst/>
                <a:latin typeface="+mn-lt"/>
                <a:ea typeface="+mn-ea"/>
                <a:cs typeface="+mn-cs"/>
              </a:rPr>
              <a:t>moustique maintenant contaminé</a:t>
            </a:r>
            <a:r>
              <a:rPr lang="fr-FR" sz="1200" kern="1200" dirty="0">
                <a:solidFill>
                  <a:schemeClr val="tx1"/>
                </a:solidFill>
                <a:effectLst/>
                <a:latin typeface="+mn-lt"/>
                <a:ea typeface="+mn-ea"/>
                <a:cs typeface="+mn-cs"/>
              </a:rPr>
              <a:t> pique une </a:t>
            </a:r>
            <a:r>
              <a:rPr lang="fr-FR" sz="1200" b="1" kern="1200" dirty="0">
                <a:solidFill>
                  <a:schemeClr val="tx1"/>
                </a:solidFill>
                <a:effectLst/>
                <a:latin typeface="+mn-lt"/>
                <a:ea typeface="+mn-ea"/>
                <a:cs typeface="+mn-cs"/>
              </a:rPr>
              <a:t>personne saine</a:t>
            </a:r>
            <a:r>
              <a:rPr lang="fr-FR" sz="1200" kern="1200" dirty="0">
                <a:solidFill>
                  <a:schemeClr val="tx1"/>
                </a:solidFill>
                <a:effectLst/>
                <a:latin typeface="+mn-lt"/>
                <a:ea typeface="+mn-ea"/>
                <a:cs typeface="+mn-cs"/>
              </a:rPr>
              <a:t>, et lui injecte sa salive pour anesthésier le point de piqûre et fluidifier le sang de l’hôte. </a:t>
            </a:r>
          </a:p>
          <a:p>
            <a:r>
              <a:rPr lang="fr-FR" sz="1200" kern="1200" dirty="0">
                <a:solidFill>
                  <a:schemeClr val="tx1"/>
                </a:solidFill>
                <a:effectLst/>
                <a:latin typeface="+mn-lt"/>
                <a:ea typeface="+mn-ea"/>
                <a:cs typeface="+mn-cs"/>
              </a:rPr>
              <a:t>A cette occasion, il inocule les virus présents dans ses glandes salivaires. Quelques jours après (5 à 11 jours), la </a:t>
            </a:r>
            <a:r>
              <a:rPr lang="fr-FR" sz="1200" b="1" kern="1200" dirty="0">
                <a:solidFill>
                  <a:schemeClr val="tx1"/>
                </a:solidFill>
                <a:effectLst/>
                <a:latin typeface="+mn-lt"/>
                <a:ea typeface="+mn-ea"/>
                <a:cs typeface="+mn-cs"/>
              </a:rPr>
              <a:t>personne nouvellement contaminée </a:t>
            </a:r>
            <a:r>
              <a:rPr lang="fr-FR" sz="1200" kern="1200" dirty="0">
                <a:solidFill>
                  <a:schemeClr val="tx1"/>
                </a:solidFill>
                <a:effectLst/>
                <a:latin typeface="+mn-lt"/>
                <a:ea typeface="+mn-ea"/>
                <a:cs typeface="+mn-cs"/>
              </a:rPr>
              <a:t>peut développer une pathologie avec symptômes ou être contaminée sans symptôme (situation particulièrement problématique chez une femme enceinte en cas d’inoculation du virus </a:t>
            </a:r>
            <a:r>
              <a:rPr lang="fr-FR" sz="1200" kern="1200" dirty="0" err="1">
                <a:solidFill>
                  <a:schemeClr val="tx1"/>
                </a:solidFill>
                <a:effectLst/>
                <a:latin typeface="+mn-lt"/>
                <a:ea typeface="+mn-ea"/>
                <a:cs typeface="+mn-cs"/>
              </a:rPr>
              <a:t>Zika</a:t>
            </a:r>
            <a:r>
              <a:rPr lang="fr-FR" sz="1200" kern="1200" dirty="0">
                <a:solidFill>
                  <a:schemeClr val="tx1"/>
                </a:solidFill>
                <a:effectLst/>
                <a:latin typeface="+mn-lt"/>
                <a:ea typeface="+mn-ea"/>
                <a:cs typeface="+mn-cs"/>
              </a:rPr>
              <a:t>). Elle peut à son tour être piquée par un moustique « sain » etc. </a:t>
            </a:r>
          </a:p>
          <a:p>
            <a:r>
              <a:rPr lang="fr-FR" sz="1200" kern="1200" dirty="0">
                <a:solidFill>
                  <a:schemeClr val="tx1"/>
                </a:solidFill>
                <a:effectLst/>
                <a:latin typeface="+mn-lt"/>
                <a:ea typeface="+mn-ea"/>
                <a:cs typeface="+mn-cs"/>
              </a:rPr>
              <a:t>Le cycle se poursuit et peut être à l’origine d’une </a:t>
            </a:r>
            <a:r>
              <a:rPr lang="fr-FR" sz="1200" b="1" kern="1200" dirty="0">
                <a:solidFill>
                  <a:schemeClr val="tx1"/>
                </a:solidFill>
                <a:effectLst/>
                <a:latin typeface="+mn-lt"/>
                <a:ea typeface="+mn-ea"/>
                <a:cs typeface="+mn-cs"/>
              </a:rPr>
              <a:t>épidémie.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25</a:t>
            </a:fld>
            <a:endParaRPr lang="fr-FR"/>
          </a:p>
        </p:txBody>
      </p:sp>
    </p:spTree>
    <p:extLst>
      <p:ext uri="{BB962C8B-B14F-4D97-AF65-F5344CB8AC3E}">
        <p14:creationId xmlns:p14="http://schemas.microsoft.com/office/powerpoint/2010/main" val="2258469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Voici une illustration</a:t>
            </a:r>
            <a:r>
              <a:rPr lang="fr-FR" sz="1200" kern="1200" baseline="0" dirty="0">
                <a:solidFill>
                  <a:schemeClr val="tx1"/>
                </a:solidFill>
                <a:effectLst/>
                <a:latin typeface="+mn-lt"/>
                <a:ea typeface="+mn-ea"/>
                <a:cs typeface="+mn-cs"/>
              </a:rPr>
              <a:t> de la différence entre un cas de maladie vectorielle importé et un cas autochtone.</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26</a:t>
            </a:fld>
            <a:endParaRPr lang="fr-FR"/>
          </a:p>
        </p:txBody>
      </p:sp>
    </p:spTree>
    <p:extLst>
      <p:ext uri="{BB962C8B-B14F-4D97-AF65-F5344CB8AC3E}">
        <p14:creationId xmlns:p14="http://schemas.microsoft.com/office/powerpoint/2010/main" val="782704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Que faire ? Comment se protéger pour ne pas tomber malade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 faut se rappeler que si on n’est pas piqué par un moustique contaminé, on ne peut pas attraper ces pathologies.</a:t>
            </a:r>
          </a:p>
        </p:txBody>
      </p:sp>
      <p:sp>
        <p:nvSpPr>
          <p:cNvPr id="4" name="Slide Number Placeholder 3"/>
          <p:cNvSpPr>
            <a:spLocks noGrp="1"/>
          </p:cNvSpPr>
          <p:nvPr>
            <p:ph type="sldNum" sz="quarter" idx="10"/>
          </p:nvPr>
        </p:nvSpPr>
        <p:spPr/>
        <p:txBody>
          <a:bodyPr/>
          <a:lstStyle/>
          <a:p>
            <a:fld id="{D3266A5D-631C-4CBA-B7FC-1973EAF1B159}" type="slidenum">
              <a:rPr lang="fr-FR" smtClean="0"/>
              <a:t>27</a:t>
            </a:fld>
            <a:endParaRPr lang="fr-FR"/>
          </a:p>
        </p:txBody>
      </p:sp>
    </p:spTree>
    <p:extLst>
      <p:ext uri="{BB962C8B-B14F-4D97-AF65-F5344CB8AC3E}">
        <p14:creationId xmlns:p14="http://schemas.microsoft.com/office/powerpoint/2010/main" val="2103780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Au-delà des pathologies, ces moustiques constituent une </a:t>
            </a:r>
            <a:r>
              <a:rPr lang="fr-FR" sz="1200" b="1" kern="1200" dirty="0">
                <a:solidFill>
                  <a:schemeClr val="tx1"/>
                </a:solidFill>
                <a:effectLst/>
                <a:latin typeface="+mn-lt"/>
                <a:ea typeface="+mn-ea"/>
                <a:cs typeface="+mn-cs"/>
              </a:rPr>
              <a:t>nuisance</a:t>
            </a:r>
            <a:r>
              <a:rPr lang="fr-FR" sz="1200" kern="1200" dirty="0">
                <a:solidFill>
                  <a:schemeClr val="tx1"/>
                </a:solidFill>
                <a:effectLst/>
                <a:latin typeface="+mn-lt"/>
                <a:ea typeface="+mn-ea"/>
                <a:cs typeface="+mn-cs"/>
              </a:rPr>
              <a:t> : les piqûres sont douloureuses, multiples, se gratter provoque des lésions…</a:t>
            </a:r>
          </a:p>
          <a:p>
            <a:r>
              <a:rPr lang="fr-FR" sz="1200" b="1" kern="1200" dirty="0">
                <a:solidFill>
                  <a:schemeClr val="tx1"/>
                </a:solidFill>
                <a:effectLst/>
                <a:latin typeface="+mn-lt"/>
                <a:ea typeface="+mn-ea"/>
                <a:cs typeface="+mn-cs"/>
              </a:rPr>
              <a:t>La première protection est de se couvrir</a:t>
            </a:r>
            <a:r>
              <a:rPr lang="fr-FR" sz="1200" kern="1200" dirty="0">
                <a:solidFill>
                  <a:schemeClr val="tx1"/>
                </a:solidFill>
                <a:effectLst/>
                <a:latin typeface="+mn-lt"/>
                <a:ea typeface="+mn-ea"/>
                <a:cs typeface="+mn-cs"/>
              </a:rPr>
              <a:t>, notamment aux heures de plus grande activité des moustiques : porter des vêtements couvrants, amples (s’ils collent à la peau, le moustique peut piquer à travers) et clairs (les couleurs sombres attirent ces moustiques).</a:t>
            </a: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28</a:t>
            </a:fld>
            <a:endParaRPr lang="fr-FR"/>
          </a:p>
        </p:txBody>
      </p:sp>
    </p:spTree>
    <p:extLst>
      <p:ext uri="{BB962C8B-B14F-4D97-AF65-F5344CB8AC3E}">
        <p14:creationId xmlns:p14="http://schemas.microsoft.com/office/powerpoint/2010/main" val="2473784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L’utilisation de </a:t>
            </a:r>
            <a:r>
              <a:rPr lang="fr-FR" sz="1200" b="1" kern="1200" dirty="0">
                <a:solidFill>
                  <a:schemeClr val="tx1"/>
                </a:solidFill>
                <a:effectLst/>
                <a:latin typeface="+mn-lt"/>
                <a:ea typeface="+mn-ea"/>
                <a:cs typeface="+mn-cs"/>
              </a:rPr>
              <a:t>répulsif</a:t>
            </a:r>
            <a:r>
              <a:rPr lang="fr-FR" sz="1200" kern="1200" dirty="0">
                <a:solidFill>
                  <a:schemeClr val="tx1"/>
                </a:solidFill>
                <a:effectLst/>
                <a:latin typeface="+mn-lt"/>
                <a:ea typeface="+mn-ea"/>
                <a:cs typeface="+mn-cs"/>
              </a:rPr>
              <a:t> (pour la peau) </a:t>
            </a:r>
            <a:r>
              <a:rPr lang="fr-FR" sz="1200" kern="1200" dirty="0" smtClean="0">
                <a:solidFill>
                  <a:schemeClr val="tx1"/>
                </a:solidFill>
                <a:effectLst/>
                <a:latin typeface="+mn-lt"/>
                <a:ea typeface="+mn-ea"/>
                <a:cs typeface="+mn-cs"/>
              </a:rPr>
              <a:t>est </a:t>
            </a:r>
            <a:r>
              <a:rPr lang="fr-FR" sz="1200" kern="1200" dirty="0">
                <a:solidFill>
                  <a:schemeClr val="tx1"/>
                </a:solidFill>
                <a:effectLst/>
                <a:latin typeface="+mn-lt"/>
                <a:ea typeface="+mn-ea"/>
                <a:cs typeface="+mn-cs"/>
              </a:rPr>
              <a:t>possible : </a:t>
            </a:r>
            <a:r>
              <a:rPr lang="fr-FR" sz="1200" b="1" kern="1200" dirty="0">
                <a:solidFill>
                  <a:schemeClr val="tx1"/>
                </a:solidFill>
                <a:effectLst/>
                <a:latin typeface="+mn-lt"/>
                <a:ea typeface="+mn-ea"/>
                <a:cs typeface="+mn-cs"/>
              </a:rPr>
              <a:t>attention à bien lire les notices d’utilisation </a:t>
            </a:r>
            <a:r>
              <a:rPr lang="fr-FR" sz="1200" kern="1200" dirty="0">
                <a:solidFill>
                  <a:schemeClr val="tx1"/>
                </a:solidFill>
                <a:effectLst/>
                <a:latin typeface="+mn-lt"/>
                <a:ea typeface="+mn-ea"/>
                <a:cs typeface="+mn-cs"/>
              </a:rPr>
              <a:t>et de ne pas renouveler sans cesse les vaporisations.</a:t>
            </a:r>
          </a:p>
          <a:p>
            <a:r>
              <a:rPr lang="fr-FR" sz="1200" kern="1200" dirty="0">
                <a:solidFill>
                  <a:schemeClr val="tx1"/>
                </a:solidFill>
                <a:effectLst/>
                <a:latin typeface="+mn-lt"/>
                <a:ea typeface="+mn-ea"/>
                <a:cs typeface="+mn-cs"/>
              </a:rPr>
              <a:t>L’usage de la moustiquaire est utile lors de la sieste (car le moustique a une activité </a:t>
            </a:r>
            <a:r>
              <a:rPr lang="fr-FR" sz="1200" b="1" kern="1200" dirty="0">
                <a:solidFill>
                  <a:schemeClr val="tx1"/>
                </a:solidFill>
                <a:effectLst/>
                <a:latin typeface="+mn-lt"/>
                <a:ea typeface="+mn-ea"/>
                <a:cs typeface="+mn-cs"/>
              </a:rPr>
              <a:t>diurne</a:t>
            </a:r>
            <a:r>
              <a:rPr lang="fr-FR" sz="1200" kern="1200" dirty="0">
                <a:solidFill>
                  <a:schemeClr val="tx1"/>
                </a:solidFill>
                <a:effectLst/>
                <a:latin typeface="+mn-lt"/>
                <a:ea typeface="+mn-ea"/>
                <a:cs typeface="+mn-cs"/>
              </a:rPr>
              <a:t>, il est actif le jour).</a:t>
            </a: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66A5D-631C-4CBA-B7FC-1973EAF1B15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578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Mais surtout, il est important </a:t>
            </a:r>
            <a:r>
              <a:rPr lang="fr-FR" sz="1200" b="1" kern="1200" dirty="0">
                <a:solidFill>
                  <a:schemeClr val="tx1"/>
                </a:solidFill>
                <a:effectLst/>
                <a:latin typeface="+mn-lt"/>
                <a:ea typeface="+mn-ea"/>
                <a:cs typeface="+mn-cs"/>
              </a:rPr>
              <a:t>de lutter contre la multiplication des moustiques et donc de lutter à la source, dans les lieux de développement de larves : supprimer les gîtes larvaires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lutte raisonnée passe par la connaissance du cycle de développement du moustique tigre et notamment son cycle de développement aquatique : cela permet la</a:t>
            </a:r>
            <a:r>
              <a:rPr lang="fr-FR" sz="1200" b="1" kern="1200" dirty="0">
                <a:solidFill>
                  <a:schemeClr val="tx1"/>
                </a:solidFill>
                <a:effectLst/>
                <a:latin typeface="+mn-lt"/>
                <a:ea typeface="+mn-ea"/>
                <a:cs typeface="+mn-cs"/>
              </a:rPr>
              <a:t> chasse et la destruction des gîtes larvaires.</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30</a:t>
            </a:fld>
            <a:endParaRPr lang="fr-FR"/>
          </a:p>
        </p:txBody>
      </p:sp>
    </p:spTree>
    <p:extLst>
      <p:ext uri="{BB962C8B-B14F-4D97-AF65-F5344CB8AC3E}">
        <p14:creationId xmlns:p14="http://schemas.microsoft.com/office/powerpoint/2010/main" val="1719494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Comment chasser et lutter contre la multiplication du moustique tigre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capsule d’une boisson, un jouet laissé dans le jardin, des feuilles mortes recroquevillées, un seau ou un arrosoir peuvent constituer des petites collections d’eau susceptibles de représenter un </a:t>
            </a:r>
            <a:r>
              <a:rPr lang="fr-FR" sz="1200" b="1" kern="1200" dirty="0">
                <a:solidFill>
                  <a:schemeClr val="tx1"/>
                </a:solidFill>
                <a:effectLst/>
                <a:latin typeface="+mn-lt"/>
                <a:ea typeface="+mn-ea"/>
                <a:cs typeface="+mn-cs"/>
              </a:rPr>
              <a:t>gîte larvaire </a:t>
            </a:r>
            <a:r>
              <a:rPr lang="fr-FR" sz="1200" kern="1200" dirty="0">
                <a:solidFill>
                  <a:schemeClr val="tx1"/>
                </a:solidFill>
                <a:effectLst/>
                <a:latin typeface="+mn-lt"/>
                <a:ea typeface="+mn-ea"/>
                <a:cs typeface="+mn-cs"/>
              </a:rPr>
              <a:t>pour le moustique </a:t>
            </a:r>
            <a:r>
              <a:rPr lang="fr-FR" sz="1200" i="1" kern="1200" dirty="0" err="1">
                <a:solidFill>
                  <a:schemeClr val="tx1"/>
                </a:solidFill>
                <a:effectLst/>
                <a:latin typeface="+mn-lt"/>
                <a:ea typeface="+mn-ea"/>
                <a:cs typeface="+mn-cs"/>
              </a:rPr>
              <a:t>Aedes</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albopictus</a:t>
            </a:r>
            <a:r>
              <a:rPr lang="fr-FR" sz="1200" kern="1200" dirty="0">
                <a:solidFill>
                  <a:schemeClr val="tx1"/>
                </a:solidFill>
                <a:effectLst/>
                <a:latin typeface="+mn-lt"/>
                <a:ea typeface="+mn-ea"/>
                <a:cs typeface="+mn-cs"/>
              </a:rPr>
              <a:t>. Un arrosage ou une pluie peuvent remplir d’eau ces gîtes le temps nécessaire au développement d’un ou plusieurs cycles de développement aquatique du moustique.</a:t>
            </a:r>
          </a:p>
          <a:p>
            <a:r>
              <a:rPr lang="fr-FR" sz="1200" kern="1200" dirty="0">
                <a:solidFill>
                  <a:schemeClr val="tx1"/>
                </a:solidFill>
                <a:effectLst/>
                <a:latin typeface="+mn-lt"/>
                <a:ea typeface="+mn-ea"/>
                <a:cs typeface="+mn-cs"/>
              </a:rPr>
              <a:t>Il est important d’éliminer les eaux stagnantes, de vider les coupelles sous les plantes, de vider tous les petits récipients, pour empêcher l’eau de stagner. </a:t>
            </a:r>
          </a:p>
          <a:p>
            <a:r>
              <a:rPr lang="fr-FR" sz="1200" b="1" kern="1200" dirty="0">
                <a:solidFill>
                  <a:schemeClr val="tx1"/>
                </a:solidFill>
                <a:effectLst/>
                <a:latin typeface="+mn-lt"/>
                <a:ea typeface="+mn-ea"/>
                <a:cs typeface="+mn-cs"/>
              </a:rPr>
              <a:t>Mettre du sable dans les coupelles </a:t>
            </a:r>
            <a:r>
              <a:rPr lang="fr-FR" sz="1200" kern="1200" dirty="0">
                <a:solidFill>
                  <a:schemeClr val="tx1"/>
                </a:solidFill>
                <a:effectLst/>
                <a:latin typeface="+mn-lt"/>
                <a:ea typeface="+mn-ea"/>
                <a:cs typeface="+mn-cs"/>
              </a:rPr>
              <a:t>sous les plantes peut permettre de les arroser sans craindre la création d’un gîte larvaire au pied de la plante, à proximité immédiate de vos jambes si la jardinière est posée sur une terrasse ou un balcon où vous prenez vos repas.</a:t>
            </a:r>
          </a:p>
          <a:p>
            <a:r>
              <a:rPr lang="fr-FR" sz="1200" kern="1200" dirty="0">
                <a:solidFill>
                  <a:schemeClr val="tx1"/>
                </a:solidFill>
                <a:effectLst/>
                <a:latin typeface="+mn-lt"/>
                <a:ea typeface="+mn-ea"/>
                <a:cs typeface="+mn-cs"/>
              </a:rPr>
              <a:t>L’utilisation d’insecticide dans le milieu naturel (dans le jardin contre les adultes ou dans les gîtes larvaires contre les larves) est une </a:t>
            </a:r>
            <a:r>
              <a:rPr lang="fr-FR" sz="1200" b="1" kern="1200" dirty="0">
                <a:solidFill>
                  <a:schemeClr val="tx1"/>
                </a:solidFill>
                <a:effectLst/>
                <a:latin typeface="+mn-lt"/>
                <a:ea typeface="+mn-ea"/>
                <a:cs typeface="+mn-cs"/>
              </a:rPr>
              <a:t>« fausse » bonne idée </a:t>
            </a:r>
            <a:r>
              <a:rPr lang="fr-FR" sz="1200" kern="1200" dirty="0">
                <a:solidFill>
                  <a:schemeClr val="tx1"/>
                </a:solidFill>
                <a:effectLst/>
                <a:latin typeface="+mn-lt"/>
                <a:ea typeface="+mn-ea"/>
                <a:cs typeface="+mn-cs"/>
              </a:rPr>
              <a:t>: d’une part leur durée d’action est limitée dans le temps, donc il faudra répéter les applications, avec un risque d’intoxication des animaux domestiques et de vous-mêmes en touchant les zones vaporisées. A terme, cela entraine une résistance des moustiques à ces insecticides </a:t>
            </a:r>
            <a:r>
              <a:rPr lang="fr-FR" sz="1200" i="1" kern="1200" dirty="0">
                <a:solidFill>
                  <a:schemeClr val="tx1"/>
                </a:solidFill>
                <a:effectLst/>
                <a:latin typeface="+mn-lt"/>
                <a:ea typeface="+mn-ea"/>
                <a:cs typeface="+mn-cs"/>
              </a:rPr>
              <a:t>(pression de sélection).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31</a:t>
            </a:fld>
            <a:endParaRPr lang="fr-FR"/>
          </a:p>
        </p:txBody>
      </p:sp>
    </p:spTree>
    <p:extLst>
      <p:ext uri="{BB962C8B-B14F-4D97-AF65-F5344CB8AC3E}">
        <p14:creationId xmlns:p14="http://schemas.microsoft.com/office/powerpoint/2010/main" val="427975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Faire deviner la seconde partie, le </a:t>
            </a:r>
            <a:r>
              <a:rPr lang="fr-FR" sz="1200" b="1" i="1" kern="1200" dirty="0">
                <a:solidFill>
                  <a:schemeClr val="tx1"/>
                </a:solidFill>
                <a:effectLst/>
                <a:latin typeface="+mn-lt"/>
                <a:ea typeface="+mn-ea"/>
                <a:cs typeface="+mn-cs"/>
              </a:rPr>
              <a:t>thorax</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Le thorax est pourvu de :</a:t>
            </a:r>
          </a:p>
          <a:p>
            <a:r>
              <a:rPr lang="fr-FR" sz="1200" kern="1200" dirty="0">
                <a:solidFill>
                  <a:schemeClr val="tx1"/>
                </a:solidFill>
                <a:effectLst/>
                <a:latin typeface="+mn-lt"/>
                <a:ea typeface="+mn-ea"/>
                <a:cs typeface="+mn-cs"/>
              </a:rPr>
              <a:t>- </a:t>
            </a:r>
            <a:r>
              <a:rPr lang="fr-FR" sz="1200" b="1" u="sng" kern="1200" dirty="0">
                <a:solidFill>
                  <a:schemeClr val="tx1"/>
                </a:solidFill>
                <a:effectLst/>
                <a:latin typeface="+mn-lt"/>
                <a:ea typeface="+mn-ea"/>
                <a:cs typeface="+mn-cs"/>
              </a:rPr>
              <a:t>Trois paires </a:t>
            </a:r>
            <a:r>
              <a:rPr lang="fr-FR" sz="1200" kern="1200" dirty="0">
                <a:solidFill>
                  <a:schemeClr val="tx1"/>
                </a:solidFill>
                <a:effectLst/>
                <a:latin typeface="+mn-lt"/>
                <a:ea typeface="+mn-ea"/>
                <a:cs typeface="+mn-cs"/>
              </a:rPr>
              <a:t>de </a:t>
            </a:r>
            <a:r>
              <a:rPr lang="fr-FR" sz="1200" b="1" kern="1200" dirty="0">
                <a:solidFill>
                  <a:schemeClr val="tx1"/>
                </a:solidFill>
                <a:effectLst/>
                <a:latin typeface="+mn-lt"/>
                <a:ea typeface="+mn-ea"/>
                <a:cs typeface="+mn-cs"/>
              </a:rPr>
              <a:t>pattes</a:t>
            </a:r>
            <a:r>
              <a:rPr lang="fr-FR" sz="1200" kern="1200" dirty="0">
                <a:solidFill>
                  <a:schemeClr val="tx1"/>
                </a:solidFill>
                <a:effectLst/>
                <a:latin typeface="+mn-lt"/>
                <a:ea typeface="+mn-ea"/>
                <a:cs typeface="+mn-cs"/>
              </a:rPr>
              <a:t> (soit 6 pattes), qui sont articulées. Ceci est un point anatomique fondamental.</a:t>
            </a:r>
          </a:p>
          <a:p>
            <a:r>
              <a:rPr lang="fr-FR" sz="1200" kern="1200" dirty="0">
                <a:solidFill>
                  <a:schemeClr val="tx1"/>
                </a:solidFill>
                <a:effectLst/>
                <a:latin typeface="+mn-lt"/>
                <a:ea typeface="+mn-ea"/>
                <a:cs typeface="+mn-cs"/>
              </a:rPr>
              <a:t>- Pour certains insectes, on compte une ou deux paires d’</a:t>
            </a:r>
            <a:r>
              <a:rPr lang="fr-FR" sz="1200" b="1" kern="1200" dirty="0">
                <a:solidFill>
                  <a:schemeClr val="tx1"/>
                </a:solidFill>
                <a:effectLst/>
                <a:latin typeface="+mn-lt"/>
                <a:ea typeface="+mn-ea"/>
                <a:cs typeface="+mn-cs"/>
              </a:rPr>
              <a:t>ailes</a:t>
            </a:r>
            <a:r>
              <a:rPr lang="fr-FR" sz="1200" kern="1200" dirty="0">
                <a:solidFill>
                  <a:schemeClr val="tx1"/>
                </a:solidFill>
                <a:effectLst/>
                <a:latin typeface="+mn-lt"/>
                <a:ea typeface="+mn-ea"/>
                <a:cs typeface="+mn-cs"/>
              </a:rPr>
              <a:t> (la mouche, le moustique ont une paire d’ailes ; l’abeille, la coccinelle, le criquet ou la libellule ont deux paires d’ailes). Certains insectes n’ont pas d’ailes : comme le pou ou la puce. Certains insectes sont dépourvus d’ailes, comme les fourmis « ouvrières », alors que les reproducteurs (les mâles et les reines) en ont, pour effectuer un vol nuptial ou un déplacement pour créer une nouvelle colonie (les reines fourmis perdront leurs 2 paires d’ailes quand elles regagneront leur fourmilière).</a:t>
            </a:r>
          </a:p>
          <a:p>
            <a:r>
              <a:rPr lang="fr-FR" sz="1200" kern="1200" dirty="0">
                <a:solidFill>
                  <a:schemeClr val="tx1"/>
                </a:solidFill>
                <a:effectLst/>
                <a:latin typeface="+mn-lt"/>
                <a:ea typeface="+mn-ea"/>
                <a:cs typeface="+mn-cs"/>
              </a:rPr>
              <a:t> </a:t>
            </a:r>
          </a:p>
          <a:p>
            <a:endParaRPr lang="fr-FR" dirty="0"/>
          </a:p>
        </p:txBody>
      </p:sp>
      <p:sp>
        <p:nvSpPr>
          <p:cNvPr id="4" name="Slide Number Placeholder 3"/>
          <p:cNvSpPr>
            <a:spLocks noGrp="1"/>
          </p:cNvSpPr>
          <p:nvPr>
            <p:ph type="sldNum" sz="quarter" idx="10"/>
          </p:nvPr>
        </p:nvSpPr>
        <p:spPr/>
        <p:txBody>
          <a:bodyPr/>
          <a:lstStyle/>
          <a:p>
            <a:fld id="{D3266A5D-631C-4CBA-B7FC-1973EAF1B159}" type="slidenum">
              <a:rPr lang="fr-FR" smtClean="0"/>
              <a:t>5</a:t>
            </a:fld>
            <a:endParaRPr lang="fr-FR"/>
          </a:p>
        </p:txBody>
      </p:sp>
    </p:spTree>
    <p:extLst>
      <p:ext uri="{BB962C8B-B14F-4D97-AF65-F5344CB8AC3E}">
        <p14:creationId xmlns:p14="http://schemas.microsoft.com/office/powerpoint/2010/main" val="1522683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lutter contre la multiplication des moustiques, il est également important d’entretenir les gouttières et les caniveaux : enlever les feuilles et tout ce qui empêche l’eau de s’écouler.</a:t>
            </a:r>
          </a:p>
        </p:txBody>
      </p:sp>
      <p:sp>
        <p:nvSpPr>
          <p:cNvPr id="4" name="Slide Number Placeholder 3"/>
          <p:cNvSpPr>
            <a:spLocks noGrp="1"/>
          </p:cNvSpPr>
          <p:nvPr>
            <p:ph type="sldNum" sz="quarter" idx="10"/>
          </p:nvPr>
        </p:nvSpPr>
        <p:spPr/>
        <p:txBody>
          <a:bodyPr/>
          <a:lstStyle/>
          <a:p>
            <a:fld id="{D3266A5D-631C-4CBA-B7FC-1973EAF1B159}" type="slidenum">
              <a:rPr lang="fr-FR" smtClean="0"/>
              <a:t>32</a:t>
            </a:fld>
            <a:endParaRPr lang="fr-FR"/>
          </a:p>
        </p:txBody>
      </p:sp>
    </p:spTree>
    <p:extLst>
      <p:ext uri="{BB962C8B-B14F-4D97-AF65-F5344CB8AC3E}">
        <p14:creationId xmlns:p14="http://schemas.microsoft.com/office/powerpoint/2010/main" val="259104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lutter contre la multiplication des moustiques, il est important de couvrir les réservoirs d’eau, de fermer avec un couvercle ou de couvrir avec une moustiquaire.</a:t>
            </a: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33</a:t>
            </a:fld>
            <a:endParaRPr lang="fr-FR"/>
          </a:p>
        </p:txBody>
      </p:sp>
    </p:spTree>
    <p:extLst>
      <p:ext uri="{BB962C8B-B14F-4D97-AF65-F5344CB8AC3E}">
        <p14:creationId xmlns:p14="http://schemas.microsoft.com/office/powerpoint/2010/main" val="3004704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lutter contre la multiplication des moustiques, il faut empêcher les moustiques de se développer.</a:t>
            </a:r>
          </a:p>
        </p:txBody>
      </p:sp>
      <p:sp>
        <p:nvSpPr>
          <p:cNvPr id="4" name="Slide Number Placeholder 3"/>
          <p:cNvSpPr>
            <a:spLocks noGrp="1"/>
          </p:cNvSpPr>
          <p:nvPr>
            <p:ph type="sldNum" sz="quarter" idx="10"/>
          </p:nvPr>
        </p:nvSpPr>
        <p:spPr/>
        <p:txBody>
          <a:bodyPr/>
          <a:lstStyle/>
          <a:p>
            <a:fld id="{D3266A5D-631C-4CBA-B7FC-1973EAF1B159}" type="slidenum">
              <a:rPr lang="fr-FR" smtClean="0"/>
              <a:t>34</a:t>
            </a:fld>
            <a:endParaRPr lang="fr-FR"/>
          </a:p>
        </p:txBody>
      </p:sp>
    </p:spTree>
    <p:extLst>
      <p:ext uri="{BB962C8B-B14F-4D97-AF65-F5344CB8AC3E}">
        <p14:creationId xmlns:p14="http://schemas.microsoft.com/office/powerpoint/2010/main" val="3816685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On peut également intervenir sur </a:t>
            </a:r>
            <a:r>
              <a:rPr lang="fr-FR" sz="1200" b="1" kern="1200" dirty="0">
                <a:solidFill>
                  <a:schemeClr val="tx1"/>
                </a:solidFill>
                <a:effectLst/>
                <a:latin typeface="+mn-lt"/>
                <a:ea typeface="+mn-ea"/>
                <a:cs typeface="+mn-cs"/>
              </a:rPr>
              <a:t>le cycle de développement aérien des adultes </a:t>
            </a:r>
            <a:r>
              <a:rPr lang="fr-FR" sz="1200" kern="1200" dirty="0">
                <a:solidFill>
                  <a:schemeClr val="tx1"/>
                </a:solidFill>
                <a:effectLst/>
                <a:latin typeface="+mn-lt"/>
                <a:ea typeface="+mn-ea"/>
                <a:cs typeface="+mn-cs"/>
              </a:rPr>
              <a:t>: entre les repas, la femelle moustique se repose, notamment à l’abri dans les haies, les herbes folles, les débris végétaux, d’où la nécessité d’entretenir l’environnement pour compliquer la vie des moustiques en limitant ses zones de repos.</a:t>
            </a: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35</a:t>
            </a:fld>
            <a:endParaRPr lang="fr-FR"/>
          </a:p>
        </p:txBody>
      </p:sp>
    </p:spTree>
    <p:extLst>
      <p:ext uri="{BB962C8B-B14F-4D97-AF65-F5344CB8AC3E}">
        <p14:creationId xmlns:p14="http://schemas.microsoft.com/office/powerpoint/2010/main" val="505150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Y </a:t>
            </a:r>
            <a:r>
              <a:rPr lang="fr-FR" sz="1200" b="1" kern="1200" dirty="0" err="1">
                <a:solidFill>
                  <a:schemeClr val="tx1"/>
                </a:solidFill>
                <a:effectLst/>
                <a:latin typeface="+mn-lt"/>
                <a:ea typeface="+mn-ea"/>
                <a:cs typeface="+mn-cs"/>
              </a:rPr>
              <a:t>a-t-il</a:t>
            </a:r>
            <a:r>
              <a:rPr lang="fr-FR" sz="1200" b="1" kern="1200" dirty="0">
                <a:solidFill>
                  <a:schemeClr val="tx1"/>
                </a:solidFill>
                <a:effectLst/>
                <a:latin typeface="+mn-lt"/>
                <a:ea typeface="+mn-ea"/>
                <a:cs typeface="+mn-cs"/>
              </a:rPr>
              <a:t> d’autres arthropodes vecteurs de pathologies ? </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Oui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36</a:t>
            </a:fld>
            <a:endParaRPr lang="fr-FR"/>
          </a:p>
        </p:txBody>
      </p:sp>
    </p:spTree>
    <p:extLst>
      <p:ext uri="{BB962C8B-B14F-4D97-AF65-F5344CB8AC3E}">
        <p14:creationId xmlns:p14="http://schemas.microsoft.com/office/powerpoint/2010/main" val="2137736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Les </a:t>
            </a:r>
            <a:r>
              <a:rPr lang="fr-FR" sz="1200" b="1" kern="1200" dirty="0">
                <a:solidFill>
                  <a:schemeClr val="tx1"/>
                </a:solidFill>
                <a:effectLst/>
                <a:latin typeface="+mn-lt"/>
                <a:ea typeface="+mn-ea"/>
                <a:cs typeface="+mn-cs"/>
              </a:rPr>
              <a:t>tiques</a:t>
            </a:r>
            <a:r>
              <a:rPr lang="fr-FR" sz="1200" kern="1200" dirty="0">
                <a:solidFill>
                  <a:schemeClr val="tx1"/>
                </a:solidFill>
                <a:effectLst/>
                <a:latin typeface="+mn-lt"/>
                <a:ea typeface="+mn-ea"/>
                <a:cs typeface="+mn-cs"/>
              </a:rPr>
              <a:t> (qui ont 4 paires de pattes et font partie des arachnides), peuvent transmettre la maladie de Lyme (borréliose)</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Les </a:t>
            </a:r>
            <a:r>
              <a:rPr lang="fr-FR" sz="1200" b="1" kern="1200" dirty="0">
                <a:solidFill>
                  <a:schemeClr val="tx1"/>
                </a:solidFill>
                <a:effectLst/>
                <a:latin typeface="+mn-lt"/>
                <a:ea typeface="+mn-ea"/>
                <a:cs typeface="+mn-cs"/>
              </a:rPr>
              <a:t>phlébotomes</a:t>
            </a:r>
            <a:r>
              <a:rPr lang="fr-FR" sz="1200" kern="1200" dirty="0">
                <a:solidFill>
                  <a:schemeClr val="tx1"/>
                </a:solidFill>
                <a:effectLst/>
                <a:latin typeface="+mn-lt"/>
                <a:ea typeface="+mn-ea"/>
                <a:cs typeface="+mn-cs"/>
              </a:rPr>
              <a:t> (qui ont 3 paires de pattes et sont des insectes), peuvent transmettre la leishmaniose (au chien, à l’homme)</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On a également les </a:t>
            </a:r>
            <a:r>
              <a:rPr lang="fr-FR" sz="1200" b="1" kern="1200" dirty="0">
                <a:solidFill>
                  <a:schemeClr val="tx1"/>
                </a:solidFill>
                <a:effectLst/>
                <a:latin typeface="+mn-lt"/>
                <a:ea typeface="+mn-ea"/>
                <a:cs typeface="+mn-cs"/>
              </a:rPr>
              <a:t>poux</a:t>
            </a:r>
            <a:r>
              <a:rPr lang="fr-FR" sz="1200" kern="1200" dirty="0">
                <a:solidFill>
                  <a:schemeClr val="tx1"/>
                </a:solidFill>
                <a:effectLst/>
                <a:latin typeface="+mn-lt"/>
                <a:ea typeface="+mn-ea"/>
                <a:cs typeface="+mn-cs"/>
              </a:rPr>
              <a:t> (qui ont 3 paires de pattes et sont des insectes, le petit ressemblant à l’adulte). Sur les cheveux, la lente correspond à un œuf.</a:t>
            </a:r>
          </a:p>
          <a:p>
            <a:pPr lvl="0"/>
            <a:r>
              <a:rPr lang="fr-FR" sz="1200" i="1" kern="1200" dirty="0">
                <a:solidFill>
                  <a:schemeClr val="tx1"/>
                </a:solidFill>
                <a:effectLst/>
                <a:latin typeface="+mn-lt"/>
                <a:ea typeface="+mn-ea"/>
                <a:cs typeface="+mn-cs"/>
              </a:rPr>
              <a:t>Leur faire deviner à quoi correspond la lente (à un œuf) et utilisation du peigne à poux.</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Les poux de tête ne transmettent pas de maladies. Par contre, les </a:t>
            </a:r>
            <a:r>
              <a:rPr lang="fr-FR" sz="1200" b="1" kern="1200" dirty="0">
                <a:solidFill>
                  <a:schemeClr val="tx1"/>
                </a:solidFill>
                <a:effectLst/>
                <a:latin typeface="+mn-lt"/>
                <a:ea typeface="+mn-ea"/>
                <a:cs typeface="+mn-cs"/>
              </a:rPr>
              <a:t>poux du corps </a:t>
            </a:r>
            <a:r>
              <a:rPr lang="fr-FR" sz="1200" kern="1200" dirty="0">
                <a:solidFill>
                  <a:schemeClr val="tx1"/>
                </a:solidFill>
                <a:effectLst/>
                <a:latin typeface="+mn-lt"/>
                <a:ea typeface="+mn-ea"/>
                <a:cs typeface="+mn-cs"/>
              </a:rPr>
              <a:t>peuvent transmettre des pathologies : typhus exanthématique (bacille </a:t>
            </a:r>
            <a:r>
              <a:rPr lang="fr-FR" sz="1200" i="1" kern="1200" dirty="0" err="1">
                <a:solidFill>
                  <a:schemeClr val="tx1"/>
                </a:solidFill>
                <a:effectLst/>
                <a:latin typeface="+mn-lt"/>
                <a:ea typeface="+mn-ea"/>
                <a:cs typeface="+mn-cs"/>
              </a:rPr>
              <a:t>Rickettsia</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prowazekii</a:t>
            </a:r>
            <a:r>
              <a:rPr lang="fr-FR" sz="1200" kern="1200" dirty="0">
                <a:solidFill>
                  <a:schemeClr val="tx1"/>
                </a:solidFill>
                <a:effectLst/>
                <a:latin typeface="+mn-lt"/>
                <a:ea typeface="+mn-ea"/>
                <a:cs typeface="+mn-cs"/>
              </a:rPr>
              <a:t>), fièvre récurrente (</a:t>
            </a:r>
            <a:r>
              <a:rPr lang="fr-FR" sz="1200" i="1" kern="1200" dirty="0" err="1">
                <a:solidFill>
                  <a:schemeClr val="tx1"/>
                </a:solidFill>
                <a:effectLst/>
                <a:latin typeface="+mn-lt"/>
                <a:ea typeface="+mn-ea"/>
                <a:cs typeface="+mn-cs"/>
              </a:rPr>
              <a:t>Borrelia</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recurrentis</a:t>
            </a:r>
            <a:r>
              <a:rPr lang="fr-FR" sz="1200" kern="1200" dirty="0">
                <a:solidFill>
                  <a:schemeClr val="tx1"/>
                </a:solidFill>
                <a:effectLst/>
                <a:latin typeface="+mn-lt"/>
                <a:ea typeface="+mn-ea"/>
                <a:cs typeface="+mn-cs"/>
              </a:rPr>
              <a:t>), fièvre des tranchées (bactérie </a:t>
            </a:r>
            <a:r>
              <a:rPr lang="fr-FR" sz="1200" i="1" kern="1200" dirty="0" err="1">
                <a:solidFill>
                  <a:schemeClr val="tx1"/>
                </a:solidFill>
                <a:effectLst/>
                <a:latin typeface="+mn-lt"/>
                <a:ea typeface="+mn-ea"/>
                <a:cs typeface="+mn-cs"/>
              </a:rPr>
              <a:t>Bartonella</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quintana</a:t>
            </a:r>
            <a:r>
              <a:rPr lang="fr-FR" sz="1200" kern="1200" dirty="0">
                <a:solidFill>
                  <a:schemeClr val="tx1"/>
                </a:solidFill>
                <a:effectLst/>
                <a:latin typeface="+mn-lt"/>
                <a:ea typeface="+mn-ea"/>
                <a:cs typeface="+mn-cs"/>
              </a:rPr>
              <a:t>) de triste mémoire lors des première et seconde guerres mondiales.</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3266A5D-631C-4CBA-B7FC-1973EAF1B159}" type="slidenum">
              <a:rPr lang="fr-FR" smtClean="0"/>
              <a:t>37</a:t>
            </a:fld>
            <a:endParaRPr lang="fr-FR"/>
          </a:p>
        </p:txBody>
      </p:sp>
    </p:spTree>
    <p:extLst>
      <p:ext uri="{BB962C8B-B14F-4D97-AF65-F5344CB8AC3E}">
        <p14:creationId xmlns:p14="http://schemas.microsoft.com/office/powerpoint/2010/main" val="195496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Pour terminer, diffusion du film d’animation de l’Institut de Recherche pour le Développement (IRD)</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 Moustique Tigre : The Film » </a:t>
            </a:r>
            <a:r>
              <a:rPr lang="fr-FR" sz="1200" kern="1200" dirty="0">
                <a:solidFill>
                  <a:schemeClr val="tx1"/>
                </a:solidFill>
                <a:effectLst/>
                <a:latin typeface="+mn-lt"/>
                <a:ea typeface="+mn-ea"/>
                <a:cs typeface="+mn-cs"/>
              </a:rPr>
              <a:t>retrace à travers le personnage de Aida, moustique femelle </a:t>
            </a:r>
            <a:r>
              <a:rPr lang="fr-FR" sz="1200" i="1" kern="1200" dirty="0" err="1">
                <a:solidFill>
                  <a:schemeClr val="tx1"/>
                </a:solidFill>
                <a:effectLst/>
                <a:latin typeface="+mn-lt"/>
                <a:ea typeface="+mn-ea"/>
                <a:cs typeface="+mn-cs"/>
              </a:rPr>
              <a:t>Aedes</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albopictus</a:t>
            </a:r>
            <a:r>
              <a:rPr lang="fr-FR" sz="1200" kern="1200" dirty="0">
                <a:solidFill>
                  <a:schemeClr val="tx1"/>
                </a:solidFill>
                <a:effectLst/>
                <a:latin typeface="+mn-lt"/>
                <a:ea typeface="+mn-ea"/>
                <a:cs typeface="+mn-cs"/>
              </a:rPr>
              <a:t>/moustique tigre, sa vie, son développement, son œuvre et les moyens de protection.</a:t>
            </a:r>
          </a:p>
          <a:p>
            <a:r>
              <a:rPr lang="fr-FR" sz="1200" i="1" kern="1200" dirty="0">
                <a:solidFill>
                  <a:schemeClr val="tx1"/>
                </a:solidFill>
                <a:effectLst/>
                <a:latin typeface="+mn-lt"/>
                <a:ea typeface="+mn-ea"/>
                <a:cs typeface="+mn-cs"/>
              </a:rPr>
              <a:t>Le film, sonore, dure 5,23 minutes (4,34 minutes hors générique) – disponible sur YouTube</a:t>
            </a:r>
            <a:endParaRPr lang="fr-FR" sz="1200" kern="1200" dirty="0">
              <a:solidFill>
                <a:schemeClr val="tx1"/>
              </a:solidFill>
              <a:effectLst/>
              <a:latin typeface="+mn-lt"/>
              <a:ea typeface="+mn-ea"/>
              <a:cs typeface="+mn-cs"/>
            </a:endParaRPr>
          </a:p>
          <a:p>
            <a:r>
              <a:rPr lang="fr-FR" sz="1200" i="1" u="sng" kern="1200" dirty="0">
                <a:solidFill>
                  <a:schemeClr val="tx1"/>
                </a:solidFill>
                <a:effectLst/>
                <a:latin typeface="+mn-lt"/>
                <a:ea typeface="+mn-ea"/>
                <a:cs typeface="+mn-cs"/>
                <a:hlinkClick r:id="rId3"/>
              </a:rPr>
              <a:t>https://www.youtube.com/watch?v=xGWr81gqfgg</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38</a:t>
            </a:fld>
            <a:endParaRPr lang="fr-FR"/>
          </a:p>
        </p:txBody>
      </p:sp>
    </p:spTree>
    <p:extLst>
      <p:ext uri="{BB962C8B-B14F-4D97-AF65-F5344CB8AC3E}">
        <p14:creationId xmlns:p14="http://schemas.microsoft.com/office/powerpoint/2010/main" val="58219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Faire deviner la troisième partie, l’</a:t>
            </a:r>
            <a:r>
              <a:rPr lang="fr-FR" sz="1200" b="1" i="1" kern="1200" dirty="0">
                <a:solidFill>
                  <a:schemeClr val="tx1"/>
                </a:solidFill>
                <a:effectLst/>
                <a:latin typeface="+mn-lt"/>
                <a:ea typeface="+mn-ea"/>
                <a:cs typeface="+mn-cs"/>
              </a:rPr>
              <a:t>abdomen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L’abdomen des insectes est généralement composé de plusieurs segments.</a:t>
            </a:r>
          </a:p>
          <a:p>
            <a:r>
              <a:rPr lang="fr-FR" sz="1200" kern="1200" dirty="0">
                <a:solidFill>
                  <a:schemeClr val="tx1"/>
                </a:solidFill>
                <a:effectLst/>
                <a:latin typeface="+mn-lt"/>
                <a:ea typeface="+mn-ea"/>
                <a:cs typeface="+mn-cs"/>
              </a:rPr>
              <a:t>Chez certains insectes (comme l’abeille ou la guêpe), il y a un organe piqueur à son extrémité, le dard (sa fonction, c’est la défense ou la prédation pour immobiliser une proie, notamment chez la guêpe).</a:t>
            </a:r>
          </a:p>
          <a:p>
            <a:r>
              <a:rPr lang="fr-FR" sz="1200" kern="1200" dirty="0">
                <a:solidFill>
                  <a:schemeClr val="tx1"/>
                </a:solidFill>
                <a:effectLst/>
                <a:latin typeface="+mn-lt"/>
                <a:ea typeface="+mn-ea"/>
                <a:cs typeface="+mn-cs"/>
              </a:rPr>
              <a:t>Il faut bien distinguer le fait de se faire piquer (ou mordre) par un insecte qui se nourrit, d’une piqûre de défense.</a:t>
            </a:r>
          </a:p>
          <a:p>
            <a:r>
              <a:rPr lang="fr-FR" sz="1200" kern="1200" dirty="0">
                <a:solidFill>
                  <a:schemeClr val="tx1"/>
                </a:solidFill>
                <a:effectLst/>
                <a:latin typeface="+mn-lt"/>
                <a:ea typeface="+mn-ea"/>
                <a:cs typeface="+mn-cs"/>
              </a:rPr>
              <a:t> </a:t>
            </a:r>
          </a:p>
          <a:p>
            <a:endParaRPr lang="fr-FR" dirty="0"/>
          </a:p>
        </p:txBody>
      </p:sp>
      <p:sp>
        <p:nvSpPr>
          <p:cNvPr id="4" name="Slide Number Placeholder 3"/>
          <p:cNvSpPr>
            <a:spLocks noGrp="1"/>
          </p:cNvSpPr>
          <p:nvPr>
            <p:ph type="sldNum" sz="quarter" idx="10"/>
          </p:nvPr>
        </p:nvSpPr>
        <p:spPr/>
        <p:txBody>
          <a:bodyPr/>
          <a:lstStyle/>
          <a:p>
            <a:fld id="{D3266A5D-631C-4CBA-B7FC-1973EAF1B159}" type="slidenum">
              <a:rPr lang="fr-FR" smtClean="0"/>
              <a:t>6</a:t>
            </a:fld>
            <a:endParaRPr lang="fr-FR"/>
          </a:p>
        </p:txBody>
      </p:sp>
    </p:spTree>
    <p:extLst>
      <p:ext uri="{BB962C8B-B14F-4D97-AF65-F5344CB8AC3E}">
        <p14:creationId xmlns:p14="http://schemas.microsoft.com/office/powerpoint/2010/main" val="47242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D3266A5D-631C-4CBA-B7FC-1973EAF1B159}" type="slidenum">
              <a:rPr lang="fr-FR" smtClean="0"/>
              <a:t>7</a:t>
            </a:fld>
            <a:endParaRPr lang="fr-FR"/>
          </a:p>
        </p:txBody>
      </p:sp>
    </p:spTree>
    <p:extLst>
      <p:ext uri="{BB962C8B-B14F-4D97-AF65-F5344CB8AC3E}">
        <p14:creationId xmlns:p14="http://schemas.microsoft.com/office/powerpoint/2010/main" val="4108977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Vous connaissez d’autres classes parmi les arthropodes :</a:t>
            </a:r>
          </a:p>
          <a:p>
            <a:r>
              <a:rPr lang="fr-FR" sz="1200" kern="1200" dirty="0">
                <a:solidFill>
                  <a:schemeClr val="tx1"/>
                </a:solidFill>
                <a:effectLst/>
                <a:latin typeface="+mn-lt"/>
                <a:ea typeface="+mn-ea"/>
                <a:cs typeface="+mn-cs"/>
              </a:rPr>
              <a:t>Les </a:t>
            </a:r>
            <a:r>
              <a:rPr lang="fr-FR" sz="1200" b="1" kern="1200" dirty="0" err="1">
                <a:solidFill>
                  <a:schemeClr val="tx1"/>
                </a:solidFill>
                <a:effectLst/>
                <a:latin typeface="+mn-lt"/>
                <a:ea typeface="+mn-ea"/>
                <a:cs typeface="+mn-cs"/>
              </a:rPr>
              <a:t>arachnidés</a:t>
            </a:r>
            <a:r>
              <a:rPr lang="fr-FR" sz="1200"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(faire émerger les réponses).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Ils sont caractérisés par leurs </a:t>
            </a:r>
            <a:r>
              <a:rPr lang="fr-FR" sz="1200" b="1" kern="1200" dirty="0">
                <a:solidFill>
                  <a:schemeClr val="tx1"/>
                </a:solidFill>
                <a:effectLst/>
                <a:latin typeface="+mn-lt"/>
                <a:ea typeface="+mn-ea"/>
                <a:cs typeface="+mn-cs"/>
              </a:rPr>
              <a:t>quatre paires de pattes</a:t>
            </a:r>
            <a:r>
              <a:rPr lang="fr-FR" sz="1200" kern="1200" dirty="0">
                <a:solidFill>
                  <a:schemeClr val="tx1"/>
                </a:solidFill>
                <a:effectLst/>
                <a:latin typeface="+mn-lt"/>
                <a:ea typeface="+mn-ea"/>
                <a:cs typeface="+mn-cs"/>
              </a:rPr>
              <a:t> (8 pattes en tout).</a:t>
            </a:r>
          </a:p>
          <a:p>
            <a:r>
              <a:rPr lang="fr-FR" sz="1200" kern="1200" dirty="0">
                <a:solidFill>
                  <a:schemeClr val="tx1"/>
                </a:solidFill>
                <a:effectLst/>
                <a:latin typeface="+mn-lt"/>
                <a:ea typeface="+mn-ea"/>
                <a:cs typeface="+mn-cs"/>
              </a:rPr>
              <a:t>On trouve dans cette classe les araignées, les scorpions, le grand groupe des acariens avec les tiques, les aoûtats et toute la </a:t>
            </a:r>
            <a:r>
              <a:rPr lang="fr-FR" sz="1200" b="1" kern="1200" dirty="0">
                <a:solidFill>
                  <a:schemeClr val="tx1"/>
                </a:solidFill>
                <a:effectLst/>
                <a:latin typeface="+mn-lt"/>
                <a:ea typeface="+mn-ea"/>
                <a:cs typeface="+mn-cs"/>
              </a:rPr>
              <a:t>microfaune.</a:t>
            </a:r>
            <a:endParaRPr lang="fr-FR"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Tique : faire le lien avec les enfants qui possèdent des animaux domestiques (chien, chat)</a:t>
            </a:r>
            <a:endParaRPr lang="fr-FR"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D3266A5D-631C-4CBA-B7FC-1973EAF1B159}" type="slidenum">
              <a:rPr lang="fr-FR" smtClean="0"/>
              <a:t>8</a:t>
            </a:fld>
            <a:endParaRPr lang="fr-FR"/>
          </a:p>
        </p:txBody>
      </p:sp>
    </p:spTree>
    <p:extLst>
      <p:ext uri="{BB962C8B-B14F-4D97-AF65-F5344CB8AC3E}">
        <p14:creationId xmlns:p14="http://schemas.microsoft.com/office/powerpoint/2010/main" val="2063695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Parmi les autres arthropodes on trouve le sous-embranchement des </a:t>
            </a:r>
            <a:r>
              <a:rPr lang="fr-FR" sz="1200" b="1" kern="1200" dirty="0">
                <a:solidFill>
                  <a:schemeClr val="tx1"/>
                </a:solidFill>
                <a:effectLst/>
                <a:latin typeface="+mn-lt"/>
                <a:ea typeface="+mn-ea"/>
                <a:cs typeface="+mn-cs"/>
              </a:rPr>
              <a:t>crustacés</a:t>
            </a:r>
            <a:endParaRPr lang="fr-FR" sz="1200"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Faire émerger les réponses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crustacés sont caractérisés par leurs </a:t>
            </a:r>
            <a:r>
              <a:rPr lang="fr-FR" sz="1200" b="1" kern="1200" dirty="0">
                <a:solidFill>
                  <a:schemeClr val="tx1"/>
                </a:solidFill>
                <a:effectLst/>
                <a:latin typeface="+mn-lt"/>
                <a:ea typeface="+mn-ea"/>
                <a:cs typeface="+mn-cs"/>
              </a:rPr>
              <a:t>cinq paires de pattes.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 connaît bien les crustacés aquatiques, mais certains vivent sur terre : comme les crabes de terre et plus près de nous les </a:t>
            </a:r>
            <a:r>
              <a:rPr lang="fr-FR" sz="1200" b="1" kern="1200" dirty="0">
                <a:solidFill>
                  <a:schemeClr val="tx1"/>
                </a:solidFill>
                <a:effectLst/>
                <a:latin typeface="+mn-lt"/>
                <a:ea typeface="+mn-ea"/>
                <a:cs typeface="+mn-cs"/>
              </a:rPr>
              <a:t>cloportes. </a:t>
            </a:r>
            <a:r>
              <a:rPr lang="fr-FR" sz="1200" kern="1200" dirty="0">
                <a:solidFill>
                  <a:schemeClr val="tx1"/>
                </a:solidFill>
                <a:effectLst/>
                <a:latin typeface="+mn-lt"/>
                <a:ea typeface="+mn-ea"/>
                <a:cs typeface="+mn-cs"/>
              </a:rPr>
              <a:t>Certaines espèces de cloportes peuvent se rouler en boule quand elles se sentent menacées.</a:t>
            </a:r>
          </a:p>
        </p:txBody>
      </p:sp>
      <p:sp>
        <p:nvSpPr>
          <p:cNvPr id="4" name="Slide Number Placeholder 3"/>
          <p:cNvSpPr>
            <a:spLocks noGrp="1"/>
          </p:cNvSpPr>
          <p:nvPr>
            <p:ph type="sldNum" sz="quarter" idx="10"/>
          </p:nvPr>
        </p:nvSpPr>
        <p:spPr/>
        <p:txBody>
          <a:bodyPr/>
          <a:lstStyle/>
          <a:p>
            <a:fld id="{D3266A5D-631C-4CBA-B7FC-1973EAF1B159}" type="slidenum">
              <a:rPr lang="fr-FR" smtClean="0"/>
              <a:t>9</a:t>
            </a:fld>
            <a:endParaRPr lang="fr-FR"/>
          </a:p>
        </p:txBody>
      </p:sp>
    </p:spTree>
    <p:extLst>
      <p:ext uri="{BB962C8B-B14F-4D97-AF65-F5344CB8AC3E}">
        <p14:creationId xmlns:p14="http://schemas.microsoft.com/office/powerpoint/2010/main" val="220555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Enfin le dernier sous-embranchement des arthropodes est constitué par les </a:t>
            </a:r>
            <a:r>
              <a:rPr lang="fr-FR" sz="1200" b="1" kern="1200" dirty="0">
                <a:solidFill>
                  <a:schemeClr val="tx1"/>
                </a:solidFill>
                <a:effectLst/>
                <a:latin typeface="+mn-lt"/>
                <a:ea typeface="+mn-ea"/>
                <a:cs typeface="+mn-cs"/>
              </a:rPr>
              <a:t>myriapodes </a:t>
            </a:r>
            <a:r>
              <a:rPr lang="fr-FR" sz="1200" kern="1200" dirty="0">
                <a:solidFill>
                  <a:schemeClr val="tx1"/>
                </a:solidFill>
                <a:effectLst/>
                <a:latin typeface="+mn-lt"/>
                <a:ea typeface="+mn-ea"/>
                <a:cs typeface="+mn-cs"/>
              </a:rPr>
              <a:t>(du grec </a:t>
            </a:r>
            <a:r>
              <a:rPr lang="fr-FR" sz="1200" i="1" kern="1200" dirty="0" err="1">
                <a:solidFill>
                  <a:schemeClr val="tx1"/>
                </a:solidFill>
                <a:effectLst/>
                <a:latin typeface="+mn-lt"/>
                <a:ea typeface="+mn-ea"/>
                <a:cs typeface="+mn-cs"/>
              </a:rPr>
              <a:t>murios</a:t>
            </a:r>
            <a:r>
              <a:rPr lang="fr-FR" sz="1200" kern="1200" dirty="0">
                <a:solidFill>
                  <a:schemeClr val="tx1"/>
                </a:solidFill>
                <a:effectLst/>
                <a:latin typeface="+mn-lt"/>
                <a:ea typeface="+mn-ea"/>
                <a:cs typeface="+mn-cs"/>
              </a:rPr>
              <a:t> qui signifie dix mille, et </a:t>
            </a:r>
            <a:r>
              <a:rPr lang="fr-FR" sz="1200" kern="1200" dirty="0" err="1">
                <a:solidFill>
                  <a:schemeClr val="tx1"/>
                </a:solidFill>
                <a:effectLst/>
                <a:latin typeface="+mn-lt"/>
                <a:ea typeface="+mn-ea"/>
                <a:cs typeface="+mn-cs"/>
              </a:rPr>
              <a:t>pode</a:t>
            </a:r>
            <a:r>
              <a:rPr lang="fr-FR" sz="1200" kern="1200" dirty="0">
                <a:solidFill>
                  <a:schemeClr val="tx1"/>
                </a:solidFill>
                <a:effectLst/>
                <a:latin typeface="+mn-lt"/>
                <a:ea typeface="+mn-ea"/>
                <a:cs typeface="+mn-cs"/>
              </a:rPr>
              <a:t> : pied).</a:t>
            </a:r>
          </a:p>
          <a:p>
            <a:r>
              <a:rPr lang="fr-FR" sz="1200" kern="1200" dirty="0">
                <a:solidFill>
                  <a:schemeClr val="tx1"/>
                </a:solidFill>
                <a:effectLst/>
                <a:latin typeface="+mn-lt"/>
                <a:ea typeface="+mn-ea"/>
                <a:cs typeface="+mn-cs"/>
              </a:rPr>
              <a:t>Ils sont communément appelés « </a:t>
            </a:r>
            <a:r>
              <a:rPr lang="fr-FR" sz="1200" b="1" kern="1200" dirty="0">
                <a:solidFill>
                  <a:schemeClr val="tx1"/>
                </a:solidFill>
                <a:effectLst/>
                <a:latin typeface="+mn-lt"/>
                <a:ea typeface="+mn-ea"/>
                <a:cs typeface="+mn-cs"/>
              </a:rPr>
              <a:t>mille-pattes</a:t>
            </a:r>
            <a:r>
              <a:rPr lang="fr-FR" sz="1200" kern="1200" dirty="0">
                <a:solidFill>
                  <a:schemeClr val="tx1"/>
                </a:solidFill>
                <a:effectLst/>
                <a:latin typeface="+mn-lt"/>
                <a:ea typeface="+mn-ea"/>
                <a:cs typeface="+mn-cs"/>
              </a:rPr>
              <a:t> » : comme les iules, les scolopendres (qui ont des crochets à venin)...</a:t>
            </a:r>
          </a:p>
          <a:p>
            <a:r>
              <a:rPr lang="fr-FR" sz="1200" kern="1200" dirty="0">
                <a:solidFill>
                  <a:schemeClr val="tx1"/>
                </a:solidFill>
                <a:effectLst/>
                <a:latin typeface="+mn-lt"/>
                <a:ea typeface="+mn-ea"/>
                <a:cs typeface="+mn-cs"/>
              </a:rPr>
              <a:t>La tête comporte une paire d’antennes, des pièces buccales, parfois des crochets à venin.</a:t>
            </a:r>
          </a:p>
          <a:p>
            <a:r>
              <a:rPr lang="fr-FR" sz="1200" kern="1200" dirty="0">
                <a:solidFill>
                  <a:schemeClr val="tx1"/>
                </a:solidFill>
                <a:effectLst/>
                <a:latin typeface="+mn-lt"/>
                <a:ea typeface="+mn-ea"/>
                <a:cs typeface="+mn-cs"/>
              </a:rPr>
              <a:t>Les anneaux qui suivent la tête portent chacun soit une, soit deux paires de pattes.</a:t>
            </a:r>
          </a:p>
        </p:txBody>
      </p:sp>
      <p:sp>
        <p:nvSpPr>
          <p:cNvPr id="4" name="Slide Number Placeholder 3"/>
          <p:cNvSpPr>
            <a:spLocks noGrp="1"/>
          </p:cNvSpPr>
          <p:nvPr>
            <p:ph type="sldNum" sz="quarter" idx="10"/>
          </p:nvPr>
        </p:nvSpPr>
        <p:spPr/>
        <p:txBody>
          <a:bodyPr/>
          <a:lstStyle/>
          <a:p>
            <a:fld id="{D3266A5D-631C-4CBA-B7FC-1973EAF1B159}" type="slidenum">
              <a:rPr lang="fr-FR" smtClean="0"/>
              <a:t>10</a:t>
            </a:fld>
            <a:endParaRPr lang="fr-FR"/>
          </a:p>
        </p:txBody>
      </p:sp>
    </p:spTree>
    <p:extLst>
      <p:ext uri="{BB962C8B-B14F-4D97-AF65-F5344CB8AC3E}">
        <p14:creationId xmlns:p14="http://schemas.microsoft.com/office/powerpoint/2010/main" val="117308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Comment grandissent les arthropodes ?</a:t>
            </a:r>
          </a:p>
          <a:p>
            <a:r>
              <a:rPr lang="fr-FR" sz="1200" i="1" kern="1200" dirty="0">
                <a:solidFill>
                  <a:schemeClr val="tx1"/>
                </a:solidFill>
                <a:effectLst/>
                <a:latin typeface="+mn-lt"/>
                <a:ea typeface="+mn-ea"/>
                <a:cs typeface="+mn-cs"/>
                <a:sym typeface="Wingdings" panose="05000000000000000000" pitchFamily="2" charset="2"/>
              </a:rPr>
              <a:t></a:t>
            </a:r>
            <a:r>
              <a:rPr lang="fr-FR" sz="1200" i="1" kern="1200" dirty="0">
                <a:solidFill>
                  <a:schemeClr val="tx1"/>
                </a:solidFill>
                <a:effectLst/>
                <a:latin typeface="+mn-lt"/>
                <a:ea typeface="+mn-ea"/>
                <a:cs typeface="+mn-cs"/>
              </a:rPr>
              <a:t> Poser la question sur leur croissance et surtout ce qu’il y a au début : comment commence la vie de tous ces petits animaux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66A5D-631C-4CBA-B7FC-1973EAF1B159}" type="slidenum">
              <a:rPr lang="fr-FR" smtClean="0"/>
              <a:t>11</a:t>
            </a:fld>
            <a:endParaRPr lang="fr-FR"/>
          </a:p>
        </p:txBody>
      </p:sp>
    </p:spTree>
    <p:extLst>
      <p:ext uri="{BB962C8B-B14F-4D97-AF65-F5344CB8AC3E}">
        <p14:creationId xmlns:p14="http://schemas.microsoft.com/office/powerpoint/2010/main" val="2419680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79"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FFF1F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FFF1FD"/>
                </a:solidFill>
                <a:latin typeface="Arial"/>
                <a:cs typeface="Arial"/>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0"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FFF1F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498" y="12"/>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17" name="bk object 17"/>
          <p:cNvSpPr/>
          <p:nvPr/>
        </p:nvSpPr>
        <p:spPr>
          <a:xfrm>
            <a:off x="1498" y="129184"/>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18" name="bk object 18"/>
          <p:cNvSpPr/>
          <p:nvPr/>
        </p:nvSpPr>
        <p:spPr>
          <a:xfrm>
            <a:off x="1498" y="258368"/>
            <a:ext cx="0" cy="129539"/>
          </a:xfrm>
          <a:custGeom>
            <a:avLst/>
            <a:gdLst/>
            <a:ahLst/>
            <a:cxnLst/>
            <a:rect l="l" t="t" r="r" b="b"/>
            <a:pathLst>
              <a:path h="129539">
                <a:moveTo>
                  <a:pt x="0" y="0"/>
                </a:moveTo>
                <a:lnTo>
                  <a:pt x="0" y="129197"/>
                </a:lnTo>
              </a:path>
            </a:pathLst>
          </a:custGeom>
          <a:ln w="3175">
            <a:solidFill>
              <a:srgbClr val="E6E1DB"/>
            </a:solidFill>
          </a:ln>
        </p:spPr>
        <p:txBody>
          <a:bodyPr wrap="square" lIns="0" tIns="0" rIns="0" bIns="0" rtlCol="0"/>
          <a:lstStyle/>
          <a:p>
            <a:endParaRPr/>
          </a:p>
        </p:txBody>
      </p:sp>
      <p:sp>
        <p:nvSpPr>
          <p:cNvPr id="19" name="bk object 19"/>
          <p:cNvSpPr/>
          <p:nvPr/>
        </p:nvSpPr>
        <p:spPr>
          <a:xfrm>
            <a:off x="1498" y="387565"/>
            <a:ext cx="0" cy="129539"/>
          </a:xfrm>
          <a:custGeom>
            <a:avLst/>
            <a:gdLst/>
            <a:ahLst/>
            <a:cxnLst/>
            <a:rect l="l" t="t" r="r" b="b"/>
            <a:pathLst>
              <a:path h="129540">
                <a:moveTo>
                  <a:pt x="0" y="0"/>
                </a:moveTo>
                <a:lnTo>
                  <a:pt x="0" y="129184"/>
                </a:lnTo>
              </a:path>
            </a:pathLst>
          </a:custGeom>
          <a:ln w="3175">
            <a:solidFill>
              <a:srgbClr val="F8F3EA"/>
            </a:solidFill>
          </a:ln>
        </p:spPr>
        <p:txBody>
          <a:bodyPr wrap="square" lIns="0" tIns="0" rIns="0" bIns="0" rtlCol="0"/>
          <a:lstStyle/>
          <a:p>
            <a:endParaRPr/>
          </a:p>
        </p:txBody>
      </p:sp>
      <p:sp>
        <p:nvSpPr>
          <p:cNvPr id="20" name="bk object 20"/>
          <p:cNvSpPr/>
          <p:nvPr/>
        </p:nvSpPr>
        <p:spPr>
          <a:xfrm>
            <a:off x="1498" y="529539"/>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21" name="bk object 21"/>
          <p:cNvSpPr/>
          <p:nvPr/>
        </p:nvSpPr>
        <p:spPr>
          <a:xfrm>
            <a:off x="1498" y="658710"/>
            <a:ext cx="0" cy="129539"/>
          </a:xfrm>
          <a:custGeom>
            <a:avLst/>
            <a:gdLst/>
            <a:ahLst/>
            <a:cxnLst/>
            <a:rect l="l" t="t" r="r" b="b"/>
            <a:pathLst>
              <a:path h="129540">
                <a:moveTo>
                  <a:pt x="0" y="0"/>
                </a:moveTo>
                <a:lnTo>
                  <a:pt x="0" y="129197"/>
                </a:lnTo>
              </a:path>
            </a:pathLst>
          </a:custGeom>
          <a:ln w="3175">
            <a:solidFill>
              <a:srgbClr val="F8F3EA"/>
            </a:solidFill>
          </a:ln>
        </p:spPr>
        <p:txBody>
          <a:bodyPr wrap="square" lIns="0" tIns="0" rIns="0" bIns="0" rtlCol="0"/>
          <a:lstStyle/>
          <a:p>
            <a:endParaRPr/>
          </a:p>
        </p:txBody>
      </p:sp>
      <p:sp>
        <p:nvSpPr>
          <p:cNvPr id="22" name="bk object 22"/>
          <p:cNvSpPr/>
          <p:nvPr/>
        </p:nvSpPr>
        <p:spPr>
          <a:xfrm>
            <a:off x="1498" y="1046276"/>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23" name="bk object 23"/>
          <p:cNvSpPr/>
          <p:nvPr/>
        </p:nvSpPr>
        <p:spPr>
          <a:xfrm>
            <a:off x="1498" y="1175461"/>
            <a:ext cx="0" cy="129539"/>
          </a:xfrm>
          <a:custGeom>
            <a:avLst/>
            <a:gdLst/>
            <a:ahLst/>
            <a:cxnLst/>
            <a:rect l="l" t="t" r="r" b="b"/>
            <a:pathLst>
              <a:path h="129540">
                <a:moveTo>
                  <a:pt x="0" y="0"/>
                </a:moveTo>
                <a:lnTo>
                  <a:pt x="0" y="129197"/>
                </a:lnTo>
              </a:path>
            </a:pathLst>
          </a:custGeom>
          <a:ln w="3175">
            <a:solidFill>
              <a:srgbClr val="F8F3EA"/>
            </a:solidFill>
          </a:ln>
        </p:spPr>
        <p:txBody>
          <a:bodyPr wrap="square" lIns="0" tIns="0" rIns="0" bIns="0" rtlCol="0"/>
          <a:lstStyle/>
          <a:p>
            <a:endParaRPr/>
          </a:p>
        </p:txBody>
      </p:sp>
      <p:sp>
        <p:nvSpPr>
          <p:cNvPr id="24" name="bk object 24"/>
          <p:cNvSpPr/>
          <p:nvPr/>
        </p:nvSpPr>
        <p:spPr>
          <a:xfrm>
            <a:off x="1498" y="1575816"/>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25" name="bk object 25"/>
          <p:cNvSpPr/>
          <p:nvPr/>
        </p:nvSpPr>
        <p:spPr>
          <a:xfrm>
            <a:off x="1498" y="1705000"/>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26" name="bk object 26"/>
          <p:cNvSpPr/>
          <p:nvPr/>
        </p:nvSpPr>
        <p:spPr>
          <a:xfrm>
            <a:off x="1498" y="2092553"/>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27" name="bk object 27"/>
          <p:cNvSpPr/>
          <p:nvPr/>
        </p:nvSpPr>
        <p:spPr>
          <a:xfrm>
            <a:off x="1498" y="2221738"/>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28" name="bk object 28"/>
          <p:cNvSpPr/>
          <p:nvPr/>
        </p:nvSpPr>
        <p:spPr>
          <a:xfrm>
            <a:off x="1498" y="2609291"/>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29" name="bk object 29"/>
          <p:cNvSpPr/>
          <p:nvPr/>
        </p:nvSpPr>
        <p:spPr>
          <a:xfrm>
            <a:off x="1498" y="2738475"/>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30" name="bk object 30"/>
          <p:cNvSpPr/>
          <p:nvPr/>
        </p:nvSpPr>
        <p:spPr>
          <a:xfrm>
            <a:off x="1498" y="3126028"/>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31" name="bk object 31"/>
          <p:cNvSpPr/>
          <p:nvPr/>
        </p:nvSpPr>
        <p:spPr>
          <a:xfrm>
            <a:off x="1498" y="3255213"/>
            <a:ext cx="0" cy="129539"/>
          </a:xfrm>
          <a:custGeom>
            <a:avLst/>
            <a:gdLst/>
            <a:ahLst/>
            <a:cxnLst/>
            <a:rect l="l" t="t" r="r" b="b"/>
            <a:pathLst>
              <a:path h="129539">
                <a:moveTo>
                  <a:pt x="0" y="0"/>
                </a:moveTo>
                <a:lnTo>
                  <a:pt x="0" y="129197"/>
                </a:lnTo>
              </a:path>
            </a:pathLst>
          </a:custGeom>
          <a:ln w="3175">
            <a:solidFill>
              <a:srgbClr val="F8F3EA"/>
            </a:solidFill>
          </a:ln>
        </p:spPr>
        <p:txBody>
          <a:bodyPr wrap="square" lIns="0" tIns="0" rIns="0" bIns="0" rtlCol="0"/>
          <a:lstStyle/>
          <a:p>
            <a:endParaRPr/>
          </a:p>
        </p:txBody>
      </p:sp>
      <p:sp>
        <p:nvSpPr>
          <p:cNvPr id="32" name="bk object 32"/>
          <p:cNvSpPr/>
          <p:nvPr/>
        </p:nvSpPr>
        <p:spPr>
          <a:xfrm>
            <a:off x="1498" y="3642766"/>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33" name="bk object 33"/>
          <p:cNvSpPr/>
          <p:nvPr/>
        </p:nvSpPr>
        <p:spPr>
          <a:xfrm>
            <a:off x="1498" y="3771950"/>
            <a:ext cx="0" cy="129539"/>
          </a:xfrm>
          <a:custGeom>
            <a:avLst/>
            <a:gdLst/>
            <a:ahLst/>
            <a:cxnLst/>
            <a:rect l="l" t="t" r="r" b="b"/>
            <a:pathLst>
              <a:path h="129539">
                <a:moveTo>
                  <a:pt x="0" y="0"/>
                </a:moveTo>
                <a:lnTo>
                  <a:pt x="0" y="129197"/>
                </a:lnTo>
              </a:path>
            </a:pathLst>
          </a:custGeom>
          <a:ln w="3175">
            <a:solidFill>
              <a:srgbClr val="F8F3EA"/>
            </a:solidFill>
          </a:ln>
        </p:spPr>
        <p:txBody>
          <a:bodyPr wrap="square" lIns="0" tIns="0" rIns="0" bIns="0" rtlCol="0"/>
          <a:lstStyle/>
          <a:p>
            <a:endParaRPr/>
          </a:p>
        </p:txBody>
      </p:sp>
      <p:sp>
        <p:nvSpPr>
          <p:cNvPr id="34" name="bk object 34"/>
          <p:cNvSpPr/>
          <p:nvPr/>
        </p:nvSpPr>
        <p:spPr>
          <a:xfrm>
            <a:off x="1498" y="4159503"/>
            <a:ext cx="0" cy="129539"/>
          </a:xfrm>
          <a:custGeom>
            <a:avLst/>
            <a:gdLst/>
            <a:ahLst/>
            <a:cxnLst/>
            <a:rect l="l" t="t" r="r" b="b"/>
            <a:pathLst>
              <a:path h="129539">
                <a:moveTo>
                  <a:pt x="0" y="0"/>
                </a:moveTo>
                <a:lnTo>
                  <a:pt x="0" y="129197"/>
                </a:lnTo>
              </a:path>
            </a:pathLst>
          </a:custGeom>
          <a:ln w="3175">
            <a:solidFill>
              <a:srgbClr val="E6E1DB"/>
            </a:solidFill>
          </a:ln>
        </p:spPr>
        <p:txBody>
          <a:bodyPr wrap="square" lIns="0" tIns="0" rIns="0" bIns="0" rtlCol="0"/>
          <a:lstStyle/>
          <a:p>
            <a:endParaRPr/>
          </a:p>
        </p:txBody>
      </p:sp>
      <p:sp>
        <p:nvSpPr>
          <p:cNvPr id="35" name="bk object 35"/>
          <p:cNvSpPr/>
          <p:nvPr/>
        </p:nvSpPr>
        <p:spPr>
          <a:xfrm>
            <a:off x="1498" y="4288701"/>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36" name="bk object 36"/>
          <p:cNvSpPr/>
          <p:nvPr/>
        </p:nvSpPr>
        <p:spPr>
          <a:xfrm>
            <a:off x="1498" y="4676241"/>
            <a:ext cx="0" cy="129539"/>
          </a:xfrm>
          <a:custGeom>
            <a:avLst/>
            <a:gdLst/>
            <a:ahLst/>
            <a:cxnLst/>
            <a:rect l="l" t="t" r="r" b="b"/>
            <a:pathLst>
              <a:path h="129539">
                <a:moveTo>
                  <a:pt x="0" y="0"/>
                </a:moveTo>
                <a:lnTo>
                  <a:pt x="0" y="129197"/>
                </a:lnTo>
              </a:path>
            </a:pathLst>
          </a:custGeom>
          <a:ln w="3175">
            <a:solidFill>
              <a:srgbClr val="E6E1DB"/>
            </a:solidFill>
          </a:ln>
        </p:spPr>
        <p:txBody>
          <a:bodyPr wrap="square" lIns="0" tIns="0" rIns="0" bIns="0" rtlCol="0"/>
          <a:lstStyle/>
          <a:p>
            <a:endParaRPr/>
          </a:p>
        </p:txBody>
      </p:sp>
      <p:sp>
        <p:nvSpPr>
          <p:cNvPr id="37" name="bk object 37"/>
          <p:cNvSpPr/>
          <p:nvPr/>
        </p:nvSpPr>
        <p:spPr>
          <a:xfrm>
            <a:off x="1498" y="4805438"/>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38" name="bk object 38"/>
          <p:cNvSpPr/>
          <p:nvPr/>
        </p:nvSpPr>
        <p:spPr>
          <a:xfrm>
            <a:off x="1498" y="5193004"/>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39" name="bk object 39"/>
          <p:cNvSpPr/>
          <p:nvPr/>
        </p:nvSpPr>
        <p:spPr>
          <a:xfrm>
            <a:off x="1498" y="5322176"/>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40" name="bk object 40"/>
          <p:cNvSpPr/>
          <p:nvPr/>
        </p:nvSpPr>
        <p:spPr>
          <a:xfrm>
            <a:off x="1498" y="5709742"/>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41" name="bk object 41"/>
          <p:cNvSpPr/>
          <p:nvPr/>
        </p:nvSpPr>
        <p:spPr>
          <a:xfrm>
            <a:off x="1498" y="5838913"/>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42" name="bk object 42"/>
          <p:cNvSpPr/>
          <p:nvPr/>
        </p:nvSpPr>
        <p:spPr>
          <a:xfrm>
            <a:off x="1498" y="6226479"/>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43" name="bk object 43"/>
          <p:cNvSpPr/>
          <p:nvPr/>
        </p:nvSpPr>
        <p:spPr>
          <a:xfrm>
            <a:off x="1498" y="6355651"/>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44" name="bk object 44"/>
          <p:cNvSpPr/>
          <p:nvPr/>
        </p:nvSpPr>
        <p:spPr>
          <a:xfrm>
            <a:off x="1498" y="6743217"/>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45" name="bk object 45"/>
          <p:cNvSpPr/>
          <p:nvPr/>
        </p:nvSpPr>
        <p:spPr>
          <a:xfrm>
            <a:off x="1498" y="6872401"/>
            <a:ext cx="0" cy="129539"/>
          </a:xfrm>
          <a:custGeom>
            <a:avLst/>
            <a:gdLst/>
            <a:ahLst/>
            <a:cxnLst/>
            <a:rect l="l" t="t" r="r" b="b"/>
            <a:pathLst>
              <a:path h="129540">
                <a:moveTo>
                  <a:pt x="0" y="0"/>
                </a:moveTo>
                <a:lnTo>
                  <a:pt x="0" y="129197"/>
                </a:lnTo>
              </a:path>
            </a:pathLst>
          </a:custGeom>
          <a:ln w="3175">
            <a:solidFill>
              <a:srgbClr val="F8F3EA"/>
            </a:solidFill>
          </a:ln>
        </p:spPr>
        <p:txBody>
          <a:bodyPr wrap="square" lIns="0" tIns="0" rIns="0" bIns="0" rtlCol="0"/>
          <a:lstStyle/>
          <a:p>
            <a:endParaRPr/>
          </a:p>
        </p:txBody>
      </p:sp>
      <p:sp>
        <p:nvSpPr>
          <p:cNvPr id="46" name="bk object 46"/>
          <p:cNvSpPr/>
          <p:nvPr/>
        </p:nvSpPr>
        <p:spPr>
          <a:xfrm>
            <a:off x="1498" y="7259955"/>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47" name="bk object 47"/>
          <p:cNvSpPr/>
          <p:nvPr/>
        </p:nvSpPr>
        <p:spPr>
          <a:xfrm>
            <a:off x="1498" y="7389139"/>
            <a:ext cx="0" cy="129539"/>
          </a:xfrm>
          <a:custGeom>
            <a:avLst/>
            <a:gdLst/>
            <a:ahLst/>
            <a:cxnLst/>
            <a:rect l="l" t="t" r="r" b="b"/>
            <a:pathLst>
              <a:path h="129540">
                <a:moveTo>
                  <a:pt x="0" y="0"/>
                </a:moveTo>
                <a:lnTo>
                  <a:pt x="0" y="129197"/>
                </a:lnTo>
              </a:path>
            </a:pathLst>
          </a:custGeom>
          <a:ln w="3175">
            <a:solidFill>
              <a:srgbClr val="F8F3EA"/>
            </a:solidFill>
          </a:ln>
        </p:spPr>
        <p:txBody>
          <a:bodyPr wrap="square" lIns="0" tIns="0" rIns="0" bIns="0" rtlCol="0"/>
          <a:lstStyle/>
          <a:p>
            <a:endParaRPr/>
          </a:p>
        </p:txBody>
      </p:sp>
      <p:sp>
        <p:nvSpPr>
          <p:cNvPr id="48" name="bk object 48"/>
          <p:cNvSpPr/>
          <p:nvPr/>
        </p:nvSpPr>
        <p:spPr>
          <a:xfrm>
            <a:off x="1498" y="787908"/>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49" name="bk object 49"/>
          <p:cNvSpPr/>
          <p:nvPr/>
        </p:nvSpPr>
        <p:spPr>
          <a:xfrm>
            <a:off x="1498" y="917092"/>
            <a:ext cx="0" cy="129539"/>
          </a:xfrm>
          <a:custGeom>
            <a:avLst/>
            <a:gdLst/>
            <a:ahLst/>
            <a:cxnLst/>
            <a:rect l="l" t="t" r="r" b="b"/>
            <a:pathLst>
              <a:path h="129540">
                <a:moveTo>
                  <a:pt x="0" y="0"/>
                </a:moveTo>
                <a:lnTo>
                  <a:pt x="0" y="129184"/>
                </a:lnTo>
              </a:path>
            </a:pathLst>
          </a:custGeom>
          <a:ln w="3175">
            <a:solidFill>
              <a:srgbClr val="F8F3EA"/>
            </a:solidFill>
          </a:ln>
        </p:spPr>
        <p:txBody>
          <a:bodyPr wrap="square" lIns="0" tIns="0" rIns="0" bIns="0" rtlCol="0"/>
          <a:lstStyle/>
          <a:p>
            <a:endParaRPr/>
          </a:p>
        </p:txBody>
      </p:sp>
      <p:sp>
        <p:nvSpPr>
          <p:cNvPr id="50" name="bk object 50"/>
          <p:cNvSpPr/>
          <p:nvPr/>
        </p:nvSpPr>
        <p:spPr>
          <a:xfrm>
            <a:off x="1498" y="1304645"/>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51" name="bk object 51"/>
          <p:cNvSpPr/>
          <p:nvPr/>
        </p:nvSpPr>
        <p:spPr>
          <a:xfrm>
            <a:off x="1498" y="1433830"/>
            <a:ext cx="0" cy="129539"/>
          </a:xfrm>
          <a:custGeom>
            <a:avLst/>
            <a:gdLst/>
            <a:ahLst/>
            <a:cxnLst/>
            <a:rect l="l" t="t" r="r" b="b"/>
            <a:pathLst>
              <a:path h="129540">
                <a:moveTo>
                  <a:pt x="0" y="0"/>
                </a:moveTo>
                <a:lnTo>
                  <a:pt x="0" y="129184"/>
                </a:lnTo>
              </a:path>
            </a:pathLst>
          </a:custGeom>
          <a:ln w="3175">
            <a:solidFill>
              <a:srgbClr val="F8F3EA"/>
            </a:solidFill>
          </a:ln>
        </p:spPr>
        <p:txBody>
          <a:bodyPr wrap="square" lIns="0" tIns="0" rIns="0" bIns="0" rtlCol="0"/>
          <a:lstStyle/>
          <a:p>
            <a:endParaRPr/>
          </a:p>
        </p:txBody>
      </p:sp>
      <p:sp>
        <p:nvSpPr>
          <p:cNvPr id="52" name="bk object 52"/>
          <p:cNvSpPr/>
          <p:nvPr/>
        </p:nvSpPr>
        <p:spPr>
          <a:xfrm>
            <a:off x="1498" y="1834184"/>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53" name="bk object 53"/>
          <p:cNvSpPr/>
          <p:nvPr/>
        </p:nvSpPr>
        <p:spPr>
          <a:xfrm>
            <a:off x="1498" y="1963356"/>
            <a:ext cx="0" cy="129539"/>
          </a:xfrm>
          <a:custGeom>
            <a:avLst/>
            <a:gdLst/>
            <a:ahLst/>
            <a:cxnLst/>
            <a:rect l="l" t="t" r="r" b="b"/>
            <a:pathLst>
              <a:path h="129539">
                <a:moveTo>
                  <a:pt x="0" y="0"/>
                </a:moveTo>
                <a:lnTo>
                  <a:pt x="0" y="129197"/>
                </a:lnTo>
              </a:path>
            </a:pathLst>
          </a:custGeom>
          <a:ln w="3175">
            <a:solidFill>
              <a:srgbClr val="F8F3EA"/>
            </a:solidFill>
          </a:ln>
        </p:spPr>
        <p:txBody>
          <a:bodyPr wrap="square" lIns="0" tIns="0" rIns="0" bIns="0" rtlCol="0"/>
          <a:lstStyle/>
          <a:p>
            <a:endParaRPr/>
          </a:p>
        </p:txBody>
      </p:sp>
      <p:sp>
        <p:nvSpPr>
          <p:cNvPr id="54" name="bk object 54"/>
          <p:cNvSpPr/>
          <p:nvPr/>
        </p:nvSpPr>
        <p:spPr>
          <a:xfrm>
            <a:off x="1498" y="2350922"/>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55" name="bk object 55"/>
          <p:cNvSpPr/>
          <p:nvPr/>
        </p:nvSpPr>
        <p:spPr>
          <a:xfrm>
            <a:off x="1498" y="2480106"/>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56" name="bk object 56"/>
          <p:cNvSpPr/>
          <p:nvPr/>
        </p:nvSpPr>
        <p:spPr>
          <a:xfrm>
            <a:off x="1498" y="2867660"/>
            <a:ext cx="0" cy="129539"/>
          </a:xfrm>
          <a:custGeom>
            <a:avLst/>
            <a:gdLst/>
            <a:ahLst/>
            <a:cxnLst/>
            <a:rect l="l" t="t" r="r" b="b"/>
            <a:pathLst>
              <a:path h="129539">
                <a:moveTo>
                  <a:pt x="0" y="0"/>
                </a:moveTo>
                <a:lnTo>
                  <a:pt x="0" y="129197"/>
                </a:lnTo>
              </a:path>
            </a:pathLst>
          </a:custGeom>
          <a:ln w="3175">
            <a:solidFill>
              <a:srgbClr val="E6E1DB"/>
            </a:solidFill>
          </a:ln>
        </p:spPr>
        <p:txBody>
          <a:bodyPr wrap="square" lIns="0" tIns="0" rIns="0" bIns="0" rtlCol="0"/>
          <a:lstStyle/>
          <a:p>
            <a:endParaRPr/>
          </a:p>
        </p:txBody>
      </p:sp>
      <p:sp>
        <p:nvSpPr>
          <p:cNvPr id="57" name="bk object 57"/>
          <p:cNvSpPr/>
          <p:nvPr/>
        </p:nvSpPr>
        <p:spPr>
          <a:xfrm>
            <a:off x="1498" y="2996844"/>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58" name="bk object 58"/>
          <p:cNvSpPr/>
          <p:nvPr/>
        </p:nvSpPr>
        <p:spPr>
          <a:xfrm>
            <a:off x="1498" y="3384410"/>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59" name="bk object 59"/>
          <p:cNvSpPr/>
          <p:nvPr/>
        </p:nvSpPr>
        <p:spPr>
          <a:xfrm>
            <a:off x="1498" y="3513594"/>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60" name="bk object 60"/>
          <p:cNvSpPr/>
          <p:nvPr/>
        </p:nvSpPr>
        <p:spPr>
          <a:xfrm>
            <a:off x="1498" y="3901147"/>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61" name="bk object 61"/>
          <p:cNvSpPr/>
          <p:nvPr/>
        </p:nvSpPr>
        <p:spPr>
          <a:xfrm>
            <a:off x="1498" y="4030332"/>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62" name="bk object 62"/>
          <p:cNvSpPr/>
          <p:nvPr/>
        </p:nvSpPr>
        <p:spPr>
          <a:xfrm>
            <a:off x="1498" y="4417885"/>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63" name="bk object 63"/>
          <p:cNvSpPr/>
          <p:nvPr/>
        </p:nvSpPr>
        <p:spPr>
          <a:xfrm>
            <a:off x="1498" y="4547069"/>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64" name="bk object 64"/>
          <p:cNvSpPr/>
          <p:nvPr/>
        </p:nvSpPr>
        <p:spPr>
          <a:xfrm>
            <a:off x="1498" y="4934623"/>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65" name="bk object 65"/>
          <p:cNvSpPr/>
          <p:nvPr/>
        </p:nvSpPr>
        <p:spPr>
          <a:xfrm>
            <a:off x="1498" y="5063807"/>
            <a:ext cx="0" cy="129539"/>
          </a:xfrm>
          <a:custGeom>
            <a:avLst/>
            <a:gdLst/>
            <a:ahLst/>
            <a:cxnLst/>
            <a:rect l="l" t="t" r="r" b="b"/>
            <a:pathLst>
              <a:path h="129539">
                <a:moveTo>
                  <a:pt x="0" y="0"/>
                </a:moveTo>
                <a:lnTo>
                  <a:pt x="0" y="129197"/>
                </a:lnTo>
              </a:path>
            </a:pathLst>
          </a:custGeom>
          <a:ln w="3175">
            <a:solidFill>
              <a:srgbClr val="F8F3EA"/>
            </a:solidFill>
          </a:ln>
        </p:spPr>
        <p:txBody>
          <a:bodyPr wrap="square" lIns="0" tIns="0" rIns="0" bIns="0" rtlCol="0"/>
          <a:lstStyle/>
          <a:p>
            <a:endParaRPr/>
          </a:p>
        </p:txBody>
      </p:sp>
      <p:sp>
        <p:nvSpPr>
          <p:cNvPr id="66" name="bk object 66"/>
          <p:cNvSpPr/>
          <p:nvPr/>
        </p:nvSpPr>
        <p:spPr>
          <a:xfrm>
            <a:off x="1498" y="5451360"/>
            <a:ext cx="0" cy="129539"/>
          </a:xfrm>
          <a:custGeom>
            <a:avLst/>
            <a:gdLst/>
            <a:ahLst/>
            <a:cxnLst/>
            <a:rect l="l" t="t" r="r" b="b"/>
            <a:pathLst>
              <a:path h="129539">
                <a:moveTo>
                  <a:pt x="0" y="0"/>
                </a:moveTo>
                <a:lnTo>
                  <a:pt x="0" y="129184"/>
                </a:lnTo>
              </a:path>
            </a:pathLst>
          </a:custGeom>
          <a:ln w="3175">
            <a:solidFill>
              <a:srgbClr val="E6E1DB"/>
            </a:solidFill>
          </a:ln>
        </p:spPr>
        <p:txBody>
          <a:bodyPr wrap="square" lIns="0" tIns="0" rIns="0" bIns="0" rtlCol="0"/>
          <a:lstStyle/>
          <a:p>
            <a:endParaRPr/>
          </a:p>
        </p:txBody>
      </p:sp>
      <p:sp>
        <p:nvSpPr>
          <p:cNvPr id="67" name="bk object 67"/>
          <p:cNvSpPr/>
          <p:nvPr/>
        </p:nvSpPr>
        <p:spPr>
          <a:xfrm>
            <a:off x="1498" y="5580545"/>
            <a:ext cx="0" cy="129539"/>
          </a:xfrm>
          <a:custGeom>
            <a:avLst/>
            <a:gdLst/>
            <a:ahLst/>
            <a:cxnLst/>
            <a:rect l="l" t="t" r="r" b="b"/>
            <a:pathLst>
              <a:path h="129539">
                <a:moveTo>
                  <a:pt x="0" y="0"/>
                </a:moveTo>
                <a:lnTo>
                  <a:pt x="0" y="129197"/>
                </a:lnTo>
              </a:path>
            </a:pathLst>
          </a:custGeom>
          <a:ln w="3175">
            <a:solidFill>
              <a:srgbClr val="F8F3EA"/>
            </a:solidFill>
          </a:ln>
        </p:spPr>
        <p:txBody>
          <a:bodyPr wrap="square" lIns="0" tIns="0" rIns="0" bIns="0" rtlCol="0"/>
          <a:lstStyle/>
          <a:p>
            <a:endParaRPr/>
          </a:p>
        </p:txBody>
      </p:sp>
      <p:sp>
        <p:nvSpPr>
          <p:cNvPr id="68" name="bk object 68"/>
          <p:cNvSpPr/>
          <p:nvPr/>
        </p:nvSpPr>
        <p:spPr>
          <a:xfrm>
            <a:off x="1498" y="5968098"/>
            <a:ext cx="0" cy="129539"/>
          </a:xfrm>
          <a:custGeom>
            <a:avLst/>
            <a:gdLst/>
            <a:ahLst/>
            <a:cxnLst/>
            <a:rect l="l" t="t" r="r" b="b"/>
            <a:pathLst>
              <a:path h="129539">
                <a:moveTo>
                  <a:pt x="0" y="0"/>
                </a:moveTo>
                <a:lnTo>
                  <a:pt x="0" y="129197"/>
                </a:lnTo>
              </a:path>
            </a:pathLst>
          </a:custGeom>
          <a:ln w="3175">
            <a:solidFill>
              <a:srgbClr val="E6E1DB"/>
            </a:solidFill>
          </a:ln>
        </p:spPr>
        <p:txBody>
          <a:bodyPr wrap="square" lIns="0" tIns="0" rIns="0" bIns="0" rtlCol="0"/>
          <a:lstStyle/>
          <a:p>
            <a:endParaRPr/>
          </a:p>
        </p:txBody>
      </p:sp>
      <p:sp>
        <p:nvSpPr>
          <p:cNvPr id="69" name="bk object 69"/>
          <p:cNvSpPr/>
          <p:nvPr/>
        </p:nvSpPr>
        <p:spPr>
          <a:xfrm>
            <a:off x="1498" y="6097295"/>
            <a:ext cx="0" cy="129539"/>
          </a:xfrm>
          <a:custGeom>
            <a:avLst/>
            <a:gdLst/>
            <a:ahLst/>
            <a:cxnLst/>
            <a:rect l="l" t="t" r="r" b="b"/>
            <a:pathLst>
              <a:path h="129539">
                <a:moveTo>
                  <a:pt x="0" y="0"/>
                </a:moveTo>
                <a:lnTo>
                  <a:pt x="0" y="129184"/>
                </a:lnTo>
              </a:path>
            </a:pathLst>
          </a:custGeom>
          <a:ln w="3175">
            <a:solidFill>
              <a:srgbClr val="F8F3EA"/>
            </a:solidFill>
          </a:ln>
        </p:spPr>
        <p:txBody>
          <a:bodyPr wrap="square" lIns="0" tIns="0" rIns="0" bIns="0" rtlCol="0"/>
          <a:lstStyle/>
          <a:p>
            <a:endParaRPr/>
          </a:p>
        </p:txBody>
      </p:sp>
      <p:sp>
        <p:nvSpPr>
          <p:cNvPr id="70" name="bk object 70"/>
          <p:cNvSpPr/>
          <p:nvPr/>
        </p:nvSpPr>
        <p:spPr>
          <a:xfrm>
            <a:off x="1498" y="6484835"/>
            <a:ext cx="0" cy="129539"/>
          </a:xfrm>
          <a:custGeom>
            <a:avLst/>
            <a:gdLst/>
            <a:ahLst/>
            <a:cxnLst/>
            <a:rect l="l" t="t" r="r" b="b"/>
            <a:pathLst>
              <a:path h="129540">
                <a:moveTo>
                  <a:pt x="0" y="0"/>
                </a:moveTo>
                <a:lnTo>
                  <a:pt x="0" y="129197"/>
                </a:lnTo>
              </a:path>
            </a:pathLst>
          </a:custGeom>
          <a:ln w="3175">
            <a:solidFill>
              <a:srgbClr val="E6E1DB"/>
            </a:solidFill>
          </a:ln>
        </p:spPr>
        <p:txBody>
          <a:bodyPr wrap="square" lIns="0" tIns="0" rIns="0" bIns="0" rtlCol="0"/>
          <a:lstStyle/>
          <a:p>
            <a:endParaRPr/>
          </a:p>
        </p:txBody>
      </p:sp>
      <p:sp>
        <p:nvSpPr>
          <p:cNvPr id="71" name="bk object 71"/>
          <p:cNvSpPr/>
          <p:nvPr/>
        </p:nvSpPr>
        <p:spPr>
          <a:xfrm>
            <a:off x="1498" y="6614032"/>
            <a:ext cx="0" cy="129539"/>
          </a:xfrm>
          <a:custGeom>
            <a:avLst/>
            <a:gdLst/>
            <a:ahLst/>
            <a:cxnLst/>
            <a:rect l="l" t="t" r="r" b="b"/>
            <a:pathLst>
              <a:path h="129540">
                <a:moveTo>
                  <a:pt x="0" y="0"/>
                </a:moveTo>
                <a:lnTo>
                  <a:pt x="0" y="129184"/>
                </a:lnTo>
              </a:path>
            </a:pathLst>
          </a:custGeom>
          <a:ln w="3175">
            <a:solidFill>
              <a:srgbClr val="F8F3EA"/>
            </a:solidFill>
          </a:ln>
        </p:spPr>
        <p:txBody>
          <a:bodyPr wrap="square" lIns="0" tIns="0" rIns="0" bIns="0" rtlCol="0"/>
          <a:lstStyle/>
          <a:p>
            <a:endParaRPr/>
          </a:p>
        </p:txBody>
      </p:sp>
      <p:sp>
        <p:nvSpPr>
          <p:cNvPr id="72" name="bk object 72"/>
          <p:cNvSpPr/>
          <p:nvPr/>
        </p:nvSpPr>
        <p:spPr>
          <a:xfrm>
            <a:off x="1498" y="7001586"/>
            <a:ext cx="0" cy="129539"/>
          </a:xfrm>
          <a:custGeom>
            <a:avLst/>
            <a:gdLst/>
            <a:ahLst/>
            <a:cxnLst/>
            <a:rect l="l" t="t" r="r" b="b"/>
            <a:pathLst>
              <a:path h="129540">
                <a:moveTo>
                  <a:pt x="0" y="0"/>
                </a:moveTo>
                <a:lnTo>
                  <a:pt x="0" y="129184"/>
                </a:lnTo>
              </a:path>
            </a:pathLst>
          </a:custGeom>
          <a:ln w="3175">
            <a:solidFill>
              <a:srgbClr val="E6E1DB"/>
            </a:solidFill>
          </a:ln>
        </p:spPr>
        <p:txBody>
          <a:bodyPr wrap="square" lIns="0" tIns="0" rIns="0" bIns="0" rtlCol="0"/>
          <a:lstStyle/>
          <a:p>
            <a:endParaRPr/>
          </a:p>
        </p:txBody>
      </p:sp>
      <p:sp>
        <p:nvSpPr>
          <p:cNvPr id="73" name="bk object 73"/>
          <p:cNvSpPr/>
          <p:nvPr/>
        </p:nvSpPr>
        <p:spPr>
          <a:xfrm>
            <a:off x="1498" y="7130770"/>
            <a:ext cx="0" cy="129539"/>
          </a:xfrm>
          <a:custGeom>
            <a:avLst/>
            <a:gdLst/>
            <a:ahLst/>
            <a:cxnLst/>
            <a:rect l="l" t="t" r="r" b="b"/>
            <a:pathLst>
              <a:path h="129540">
                <a:moveTo>
                  <a:pt x="0" y="0"/>
                </a:moveTo>
                <a:lnTo>
                  <a:pt x="0" y="129184"/>
                </a:lnTo>
              </a:path>
            </a:pathLst>
          </a:custGeom>
          <a:ln w="3175">
            <a:solidFill>
              <a:srgbClr val="F8F3EA"/>
            </a:solidFill>
          </a:ln>
        </p:spPr>
        <p:txBody>
          <a:bodyPr wrap="square" lIns="0" tIns="0" rIns="0" bIns="0" rtlCol="0"/>
          <a:lstStyle/>
          <a:p>
            <a:endParaRPr/>
          </a:p>
        </p:txBody>
      </p:sp>
      <p:sp>
        <p:nvSpPr>
          <p:cNvPr id="74" name="bk object 74"/>
          <p:cNvSpPr/>
          <p:nvPr/>
        </p:nvSpPr>
        <p:spPr>
          <a:xfrm>
            <a:off x="0" y="7539170"/>
            <a:ext cx="3175" cy="0"/>
          </a:xfrm>
          <a:custGeom>
            <a:avLst/>
            <a:gdLst/>
            <a:ahLst/>
            <a:cxnLst/>
            <a:rect l="l" t="t" r="r" b="b"/>
            <a:pathLst>
              <a:path w="3175">
                <a:moveTo>
                  <a:pt x="0" y="0"/>
                </a:moveTo>
                <a:lnTo>
                  <a:pt x="2997" y="0"/>
                </a:lnTo>
              </a:path>
            </a:pathLst>
          </a:custGeom>
          <a:ln w="41668">
            <a:solidFill>
              <a:srgbClr val="E6E1DB"/>
            </a:solidFill>
          </a:ln>
        </p:spPr>
        <p:txBody>
          <a:bodyPr wrap="square" lIns="0" tIns="0" rIns="0" bIns="0" rtlCol="0"/>
          <a:lstStyle/>
          <a:p>
            <a:endParaRPr/>
          </a:p>
        </p:txBody>
      </p:sp>
      <p:sp>
        <p:nvSpPr>
          <p:cNvPr id="75" name="bk object 75"/>
          <p:cNvSpPr/>
          <p:nvPr/>
        </p:nvSpPr>
        <p:spPr>
          <a:xfrm>
            <a:off x="0" y="8"/>
            <a:ext cx="93345" cy="2964180"/>
          </a:xfrm>
          <a:custGeom>
            <a:avLst/>
            <a:gdLst/>
            <a:ahLst/>
            <a:cxnLst/>
            <a:rect l="l" t="t" r="r" b="b"/>
            <a:pathLst>
              <a:path w="93345" h="2964180">
                <a:moveTo>
                  <a:pt x="93256" y="0"/>
                </a:moveTo>
                <a:lnTo>
                  <a:pt x="0" y="0"/>
                </a:lnTo>
                <a:lnTo>
                  <a:pt x="0" y="2962706"/>
                </a:lnTo>
                <a:lnTo>
                  <a:pt x="2997" y="2963989"/>
                </a:lnTo>
                <a:lnTo>
                  <a:pt x="93256" y="0"/>
                </a:lnTo>
                <a:close/>
              </a:path>
            </a:pathLst>
          </a:custGeom>
          <a:solidFill>
            <a:srgbClr val="D2232A"/>
          </a:solidFill>
        </p:spPr>
        <p:txBody>
          <a:bodyPr wrap="square" lIns="0" tIns="0" rIns="0" bIns="0" rtlCol="0"/>
          <a:lstStyle/>
          <a:p>
            <a:endParaRPr/>
          </a:p>
        </p:txBody>
      </p:sp>
      <p:sp>
        <p:nvSpPr>
          <p:cNvPr id="76" name="bk object 76"/>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F8F3EA"/>
          </a:solidFill>
        </p:spPr>
        <p:txBody>
          <a:bodyPr wrap="square" lIns="0" tIns="0" rIns="0" bIns="0" rtlCol="0"/>
          <a:lstStyle/>
          <a:p>
            <a:endParaRPr/>
          </a:p>
        </p:txBody>
      </p:sp>
      <p:sp>
        <p:nvSpPr>
          <p:cNvPr id="77" name="bk object 77"/>
          <p:cNvSpPr/>
          <p:nvPr/>
        </p:nvSpPr>
        <p:spPr>
          <a:xfrm>
            <a:off x="540004" y="1782000"/>
            <a:ext cx="2592070" cy="1818005"/>
          </a:xfrm>
          <a:custGeom>
            <a:avLst/>
            <a:gdLst/>
            <a:ahLst/>
            <a:cxnLst/>
            <a:rect l="l" t="t" r="r" b="b"/>
            <a:pathLst>
              <a:path w="2592070" h="1818004">
                <a:moveTo>
                  <a:pt x="0" y="1818005"/>
                </a:moveTo>
                <a:lnTo>
                  <a:pt x="2591993" y="1818005"/>
                </a:lnTo>
                <a:lnTo>
                  <a:pt x="2591993" y="0"/>
                </a:lnTo>
                <a:lnTo>
                  <a:pt x="0" y="0"/>
                </a:lnTo>
                <a:lnTo>
                  <a:pt x="0" y="1818005"/>
                </a:lnTo>
                <a:close/>
              </a:path>
            </a:pathLst>
          </a:custGeom>
          <a:solidFill>
            <a:srgbClr val="00AEE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71014" y="2775555"/>
            <a:ext cx="6351371" cy="335280"/>
          </a:xfrm>
          <a:prstGeom prst="rect">
            <a:avLst/>
          </a:prstGeom>
        </p:spPr>
        <p:txBody>
          <a:bodyPr wrap="square" lIns="0" tIns="0" rIns="0" bIns="0">
            <a:spAutoFit/>
          </a:bodyPr>
          <a:lstStyle>
            <a:lvl1pPr>
              <a:defRPr sz="2400" b="0" i="0">
                <a:solidFill>
                  <a:srgbClr val="FFF1FD"/>
                </a:solidFill>
                <a:latin typeface="Arial"/>
                <a:cs typeface="Arial"/>
              </a:defRPr>
            </a:lvl1pPr>
          </a:lstStyle>
          <a:p>
            <a:endParaRPr/>
          </a:p>
        </p:txBody>
      </p:sp>
      <p:sp>
        <p:nvSpPr>
          <p:cNvPr id="3" name="Holder 3"/>
          <p:cNvSpPr>
            <a:spLocks noGrp="1"/>
          </p:cNvSpPr>
          <p:nvPr>
            <p:ph type="body" idx="1"/>
          </p:nvPr>
        </p:nvSpPr>
        <p:spPr>
          <a:xfrm>
            <a:off x="534670" y="1739455"/>
            <a:ext cx="962405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7"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10/17/2023</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jpe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2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32.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slideLayout" Target="../slideLayouts/slideLayout4.xml"/><Relationship Id="rId7" Type="http://schemas.openxmlformats.org/officeDocument/2006/relationships/image" Target="../media/image34.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3.jpg"/><Relationship Id="rId5" Type="http://schemas.openxmlformats.org/officeDocument/2006/relationships/image" Target="../media/image3.png"/><Relationship Id="rId4" Type="http://schemas.openxmlformats.org/officeDocument/2006/relationships/notesSlide" Target="../notesSlides/notesSlide17.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6.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38.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4.xml"/><Relationship Id="rId7" Type="http://schemas.openxmlformats.org/officeDocument/2006/relationships/image" Target="../media/image4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8.png"/><Relationship Id="rId4" Type="http://schemas.openxmlformats.org/officeDocument/2006/relationships/notesSlide" Target="../notesSlides/notesSlide22.xml"/><Relationship Id="rId9" Type="http://schemas.openxmlformats.org/officeDocument/2006/relationships/image" Target="../media/image48.jpe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4.xml"/><Relationship Id="rId7" Type="http://schemas.openxmlformats.org/officeDocument/2006/relationships/image" Target="../media/image50.png"/><Relationship Id="rId12" Type="http://schemas.openxmlformats.org/officeDocument/2006/relationships/image" Target="../media/image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0.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jpeg"/><Relationship Id="rId4" Type="http://schemas.openxmlformats.org/officeDocument/2006/relationships/notesSlide" Target="../notesSlides/notesSlide23.xml"/><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4.xml"/><Relationship Id="rId7" Type="http://schemas.openxmlformats.org/officeDocument/2006/relationships/image" Target="../media/image39.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6.png"/><Relationship Id="rId11" Type="http://schemas.openxmlformats.org/officeDocument/2006/relationships/image" Target="../media/image8.png"/><Relationship Id="rId5" Type="http://schemas.openxmlformats.org/officeDocument/2006/relationships/image" Target="../media/image55.png"/><Relationship Id="rId10" Type="http://schemas.openxmlformats.org/officeDocument/2006/relationships/image" Target="../media/image58.jpeg"/><Relationship Id="rId4" Type="http://schemas.openxmlformats.org/officeDocument/2006/relationships/notesSlide" Target="../notesSlides/notesSlide24.xml"/><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62.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8.png"/><Relationship Id="rId5" Type="http://schemas.openxmlformats.org/officeDocument/2006/relationships/image" Target="../media/image63.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68.jp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1.png"/><Relationship Id="rId5" Type="http://schemas.openxmlformats.org/officeDocument/2006/relationships/image" Target="../media/image63.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8.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slideLayout" Target="../slideLayouts/slideLayout4.xml"/><Relationship Id="rId7" Type="http://schemas.openxmlformats.org/officeDocument/2006/relationships/image" Target="../media/image75.jp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4.jpg"/><Relationship Id="rId5" Type="http://schemas.openxmlformats.org/officeDocument/2006/relationships/image" Target="../media/image3.png"/><Relationship Id="rId4" Type="http://schemas.openxmlformats.org/officeDocument/2006/relationships/notesSlide" Target="../notesSlides/notesSlide35.xml"/><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xGWr81gqfgg" TargetMode="External"/><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notesSlide" Target="../notesSlides/notesSlide36.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4.xml"/><Relationship Id="rId7" Type="http://schemas.openxmlformats.org/officeDocument/2006/relationships/image" Target="../media/image14.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4.xml"/><Relationship Id="rId7" Type="http://schemas.openxmlformats.org/officeDocument/2006/relationships/image" Target="../media/image18.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12900" y="1"/>
            <a:ext cx="9088080" cy="7243052"/>
          </a:xfrm>
          <a:prstGeom prst="rect">
            <a:avLst/>
          </a:prstGeom>
          <a:solidFill>
            <a:srgbClr val="F3F2E9"/>
          </a:solidFill>
        </p:spPr>
        <p:txBody>
          <a:bodyPr wrap="square" lIns="0" tIns="0" rIns="0" bIns="0" rtlCol="0"/>
          <a:lstStyle/>
          <a:p>
            <a:endParaRPr/>
          </a:p>
        </p:txBody>
      </p:sp>
      <p:sp>
        <p:nvSpPr>
          <p:cNvPr id="312" name="Rectangle 311"/>
          <p:cNvSpPr/>
          <p:nvPr/>
        </p:nvSpPr>
        <p:spPr>
          <a:xfrm>
            <a:off x="0" y="0"/>
            <a:ext cx="1608099" cy="6743735"/>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9" name="TextBox 308"/>
          <p:cNvSpPr txBox="1"/>
          <p:nvPr/>
        </p:nvSpPr>
        <p:spPr>
          <a:xfrm>
            <a:off x="2218816" y="1478160"/>
            <a:ext cx="7547484" cy="1754326"/>
          </a:xfrm>
          <a:prstGeom prst="rect">
            <a:avLst/>
          </a:prstGeom>
          <a:noFill/>
        </p:spPr>
        <p:txBody>
          <a:bodyPr wrap="square" rtlCol="0">
            <a:spAutoFit/>
          </a:bodyPr>
          <a:lstStyle/>
          <a:p>
            <a:r>
              <a:rPr lang="fr-FR" sz="4400" dirty="0">
                <a:solidFill>
                  <a:schemeClr val="bg1"/>
                </a:solidFill>
                <a:latin typeface="Arial Black" panose="020B0A04020102020204" pitchFamily="34" charset="0"/>
              </a:rPr>
              <a:t> </a:t>
            </a:r>
            <a:r>
              <a:rPr lang="fr-FR" sz="3600" dirty="0">
                <a:solidFill>
                  <a:schemeClr val="bg1"/>
                </a:solidFill>
              </a:rPr>
              <a:t/>
            </a:r>
            <a:br>
              <a:rPr lang="fr-FR" sz="3600" dirty="0">
                <a:solidFill>
                  <a:schemeClr val="bg1"/>
                </a:solidFill>
              </a:rPr>
            </a:br>
            <a:r>
              <a:rPr lang="fr-FR" sz="3200" dirty="0">
                <a:solidFill>
                  <a:schemeClr val="tx1">
                    <a:lumMod val="75000"/>
                    <a:lumOff val="25000"/>
                  </a:schemeClr>
                </a:solidFill>
                <a:latin typeface="Androgyne" panose="05080000000003050000" pitchFamily="82" charset="0"/>
              </a:rPr>
              <a:t>aux méthodes intégrées de lutte et de prévention contre</a:t>
            </a:r>
          </a:p>
        </p:txBody>
      </p:sp>
      <p:sp>
        <p:nvSpPr>
          <p:cNvPr id="313" name="Rectangle 312"/>
          <p:cNvSpPr/>
          <p:nvPr/>
        </p:nvSpPr>
        <p:spPr>
          <a:xfrm>
            <a:off x="2214014" y="1489063"/>
            <a:ext cx="6162785" cy="769441"/>
          </a:xfrm>
          <a:prstGeom prst="rect">
            <a:avLst/>
          </a:prstGeom>
        </p:spPr>
        <p:txBody>
          <a:bodyPr wrap="square">
            <a:spAutoFit/>
          </a:bodyPr>
          <a:lstStyle/>
          <a:p>
            <a:r>
              <a:rPr lang="fr-FR" sz="4400" dirty="0">
                <a:solidFill>
                  <a:srgbClr val="CD081C"/>
                </a:solidFill>
                <a:latin typeface="Arial Black" panose="020B0A04020102020204" pitchFamily="34" charset="0"/>
              </a:rPr>
              <a:t>SENSIBILISATION</a:t>
            </a:r>
            <a:endParaRPr lang="fr-FR" sz="4400" dirty="0">
              <a:solidFill>
                <a:srgbClr val="CD081C"/>
              </a:solidFill>
            </a:endParaRPr>
          </a:p>
        </p:txBody>
      </p:sp>
      <p:pic>
        <p:nvPicPr>
          <p:cNvPr id="316" name="Picture 315"/>
          <p:cNvPicPr>
            <a:picLocks noChangeAspect="1"/>
          </p:cNvPicPr>
          <p:nvPr/>
        </p:nvPicPr>
        <p:blipFill rotWithShape="1">
          <a:blip r:embed="rId2">
            <a:extLst>
              <a:ext uri="{28A0092B-C50C-407E-A947-70E740481C1C}">
                <a14:useLocalDpi xmlns:a14="http://schemas.microsoft.com/office/drawing/2010/main" val="0"/>
              </a:ext>
            </a:extLst>
          </a:blip>
          <a:srcRect b="30721"/>
          <a:stretch/>
        </p:blipFill>
        <p:spPr>
          <a:xfrm flipH="1">
            <a:off x="-206201" y="2710356"/>
            <a:ext cx="2803968" cy="4042870"/>
          </a:xfrm>
          <a:prstGeom prst="rect">
            <a:avLst/>
          </a:prstGeom>
          <a:effectLst>
            <a:outerShdw dist="114300" dir="8340000" algn="ctr" rotWithShape="0">
              <a:schemeClr val="tx1">
                <a:alpha val="33000"/>
              </a:schemeClr>
            </a:outerShdw>
          </a:effectLst>
        </p:spPr>
      </p:pic>
      <p:grpSp>
        <p:nvGrpSpPr>
          <p:cNvPr id="3" name="Group 2"/>
          <p:cNvGrpSpPr/>
          <p:nvPr/>
        </p:nvGrpSpPr>
        <p:grpSpPr>
          <a:xfrm>
            <a:off x="2197078" y="3271923"/>
            <a:ext cx="6410213" cy="1008538"/>
            <a:chOff x="2197078" y="3271923"/>
            <a:chExt cx="6410213" cy="1008538"/>
          </a:xfrm>
        </p:grpSpPr>
        <p:sp>
          <p:nvSpPr>
            <p:cNvPr id="311" name="Rounded Rectangle 310"/>
            <p:cNvSpPr/>
            <p:nvPr/>
          </p:nvSpPr>
          <p:spPr>
            <a:xfrm rot="21006729">
              <a:off x="2230936" y="3271923"/>
              <a:ext cx="6376355" cy="1008538"/>
            </a:xfrm>
            <a:prstGeom prst="roundRect">
              <a:avLst/>
            </a:prstGeom>
            <a:solidFill>
              <a:srgbClr val="CD081C"/>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1" name="Rectangle 320"/>
            <p:cNvSpPr/>
            <p:nvPr/>
          </p:nvSpPr>
          <p:spPr>
            <a:xfrm rot="20978889">
              <a:off x="2197078" y="3406163"/>
              <a:ext cx="6371011" cy="707886"/>
            </a:xfrm>
            <a:prstGeom prst="rect">
              <a:avLst/>
            </a:prstGeom>
          </p:spPr>
          <p:txBody>
            <a:bodyPr wrap="square">
              <a:spAutoFit/>
            </a:bodyPr>
            <a:lstStyle/>
            <a:p>
              <a:pPr algn="ctr"/>
              <a:r>
                <a:rPr lang="fr-FR" sz="4000" dirty="0">
                  <a:solidFill>
                    <a:schemeClr val="bg1"/>
                  </a:solidFill>
                  <a:latin typeface="Androgyne" panose="05080000000003050000" pitchFamily="82" charset="0"/>
                </a:rPr>
                <a:t>les maladies vectorielles</a:t>
              </a:r>
            </a:p>
          </p:txBody>
        </p:sp>
      </p:grpSp>
      <p:pic>
        <p:nvPicPr>
          <p:cNvPr id="324" name="Picture 323"/>
          <p:cNvPicPr>
            <a:picLocks noChangeAspect="1"/>
          </p:cNvPicPr>
          <p:nvPr/>
        </p:nvPicPr>
        <p:blipFill rotWithShape="1">
          <a:blip r:embed="rId3">
            <a:extLst>
              <a:ext uri="{28A0092B-C50C-407E-A947-70E740481C1C}">
                <a14:useLocalDpi xmlns:a14="http://schemas.microsoft.com/office/drawing/2010/main" val="0"/>
              </a:ext>
            </a:extLst>
          </a:blip>
          <a:srcRect b="41762"/>
          <a:stretch/>
        </p:blipFill>
        <p:spPr>
          <a:xfrm>
            <a:off x="7896610" y="2399316"/>
            <a:ext cx="2866600" cy="4318765"/>
          </a:xfrm>
          <a:prstGeom prst="rect">
            <a:avLst/>
          </a:prstGeom>
          <a:effectLst>
            <a:outerShdw dist="114300" dir="8340000" algn="ctr" rotWithShape="0">
              <a:schemeClr val="tx1">
                <a:alpha val="33000"/>
              </a:schemeClr>
            </a:outerShdw>
          </a:effectLst>
        </p:spPr>
      </p:pic>
      <p:sp>
        <p:nvSpPr>
          <p:cNvPr id="325" name="object 269"/>
          <p:cNvSpPr/>
          <p:nvPr/>
        </p:nvSpPr>
        <p:spPr>
          <a:xfrm>
            <a:off x="8991" y="6067425"/>
            <a:ext cx="10682998" cy="1032192"/>
          </a:xfrm>
          <a:prstGeom prst="rect">
            <a:avLst/>
          </a:prstGeom>
          <a:blipFill>
            <a:blip r:embed="rId4" cstate="print"/>
            <a:stretch>
              <a:fillRect/>
            </a:stretch>
          </a:blipFill>
        </p:spPr>
        <p:txBody>
          <a:bodyPr wrap="square" lIns="0" tIns="0" rIns="0" bIns="0" rtlCol="0"/>
          <a:lstStyle/>
          <a:p>
            <a:endParaRPr/>
          </a:p>
        </p:txBody>
      </p:sp>
      <p:sp>
        <p:nvSpPr>
          <p:cNvPr id="326" name="object 270"/>
          <p:cNvSpPr/>
          <p:nvPr/>
        </p:nvSpPr>
        <p:spPr>
          <a:xfrm>
            <a:off x="-35539" y="6257899"/>
            <a:ext cx="10764479" cy="1317777"/>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dirty="0"/>
          </a:p>
        </p:txBody>
      </p:sp>
      <p:sp>
        <p:nvSpPr>
          <p:cNvPr id="327" name="TextBox 326"/>
          <p:cNvSpPr txBox="1"/>
          <p:nvPr/>
        </p:nvSpPr>
        <p:spPr>
          <a:xfrm>
            <a:off x="272532" y="6660444"/>
            <a:ext cx="10293162" cy="477054"/>
          </a:xfrm>
          <a:prstGeom prst="rect">
            <a:avLst/>
          </a:prstGeom>
          <a:noFill/>
        </p:spPr>
        <p:txBody>
          <a:bodyPr wrap="square" rtlCol="0">
            <a:spAutoFit/>
          </a:bodyPr>
          <a:lstStyle/>
          <a:p>
            <a:r>
              <a:rPr lang="fr-FR" sz="2500" dirty="0">
                <a:solidFill>
                  <a:srgbClr val="15B6D2"/>
                </a:solidFill>
                <a:latin typeface="Arial Black" panose="020B0A04020102020204" pitchFamily="34" charset="0"/>
              </a:rPr>
              <a:t>À destination des classes de CM1 / CM2 / 6èmes (cycle 3)</a:t>
            </a:r>
          </a:p>
        </p:txBody>
      </p:sp>
      <p:grpSp>
        <p:nvGrpSpPr>
          <p:cNvPr id="359" name="Group 358"/>
          <p:cNvGrpSpPr/>
          <p:nvPr/>
        </p:nvGrpSpPr>
        <p:grpSpPr>
          <a:xfrm>
            <a:off x="857553" y="583217"/>
            <a:ext cx="1481303" cy="1481303"/>
            <a:chOff x="6015356" y="3904136"/>
            <a:chExt cx="1481303" cy="1481303"/>
          </a:xfrm>
        </p:grpSpPr>
        <p:sp>
          <p:nvSpPr>
            <p:cNvPr id="345" name="Oval 344"/>
            <p:cNvSpPr/>
            <p:nvPr/>
          </p:nvSpPr>
          <p:spPr>
            <a:xfrm>
              <a:off x="6015356" y="3904136"/>
              <a:ext cx="1481303" cy="1481303"/>
            </a:xfrm>
            <a:prstGeom prst="ellipse">
              <a:avLst/>
            </a:prstGeom>
            <a:solidFill>
              <a:schemeClr val="bg1"/>
            </a:solidFill>
            <a:ln>
              <a:solidFill>
                <a:schemeClr val="bg1"/>
              </a:solidFill>
            </a:ln>
            <a:effectLst>
              <a:outerShdw dist="101600" dir="7440000" algn="ctr" rotWithShape="0">
                <a:srgbClr val="D4D3CB">
                  <a:alpha val="5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7" name="Shape 5284"/>
            <p:cNvSpPr/>
            <p:nvPr/>
          </p:nvSpPr>
          <p:spPr>
            <a:xfrm>
              <a:off x="6256226" y="4075765"/>
              <a:ext cx="999562" cy="930766"/>
            </a:xfrm>
            <a:custGeom>
              <a:avLst/>
              <a:gdLst/>
              <a:ahLst/>
              <a:cxnLst>
                <a:cxn ang="0">
                  <a:pos x="wd2" y="hd2"/>
                </a:cxn>
                <a:cxn ang="5400000">
                  <a:pos x="wd2" y="hd2"/>
                </a:cxn>
                <a:cxn ang="10800000">
                  <a:pos x="wd2" y="hd2"/>
                </a:cxn>
                <a:cxn ang="16200000">
                  <a:pos x="wd2" y="hd2"/>
                </a:cxn>
              </a:cxnLst>
              <a:rect l="0" t="0" r="r" b="b"/>
              <a:pathLst>
                <a:path w="21516" h="21600" extrusionOk="0">
                  <a:moveTo>
                    <a:pt x="21262" y="19403"/>
                  </a:moveTo>
                  <a:cubicBezTo>
                    <a:pt x="21600" y="19769"/>
                    <a:pt x="21600" y="20502"/>
                    <a:pt x="21262" y="20868"/>
                  </a:cubicBezTo>
                  <a:cubicBezTo>
                    <a:pt x="20925" y="21600"/>
                    <a:pt x="20587" y="21600"/>
                    <a:pt x="19912" y="21600"/>
                  </a:cubicBezTo>
                  <a:cubicBezTo>
                    <a:pt x="1350" y="21600"/>
                    <a:pt x="1350" y="21600"/>
                    <a:pt x="1350" y="21600"/>
                  </a:cubicBezTo>
                  <a:cubicBezTo>
                    <a:pt x="1013" y="21600"/>
                    <a:pt x="338" y="21600"/>
                    <a:pt x="0" y="20868"/>
                  </a:cubicBezTo>
                  <a:cubicBezTo>
                    <a:pt x="0" y="20502"/>
                    <a:pt x="0" y="19769"/>
                    <a:pt x="0" y="19403"/>
                  </a:cubicBezTo>
                  <a:cubicBezTo>
                    <a:pt x="9450" y="732"/>
                    <a:pt x="9450" y="732"/>
                    <a:pt x="9450" y="732"/>
                  </a:cubicBezTo>
                  <a:cubicBezTo>
                    <a:pt x="9788" y="366"/>
                    <a:pt x="10125" y="0"/>
                    <a:pt x="10800" y="0"/>
                  </a:cubicBezTo>
                  <a:cubicBezTo>
                    <a:pt x="11137" y="0"/>
                    <a:pt x="11812" y="366"/>
                    <a:pt x="12150" y="732"/>
                  </a:cubicBezTo>
                  <a:lnTo>
                    <a:pt x="21262" y="19403"/>
                  </a:lnTo>
                  <a:close/>
                  <a:moveTo>
                    <a:pt x="12487" y="6956"/>
                  </a:moveTo>
                  <a:cubicBezTo>
                    <a:pt x="12487" y="6956"/>
                    <a:pt x="12487" y="6956"/>
                    <a:pt x="12487" y="6956"/>
                  </a:cubicBezTo>
                  <a:cubicBezTo>
                    <a:pt x="12150" y="6590"/>
                    <a:pt x="12150" y="6590"/>
                    <a:pt x="12150" y="6590"/>
                  </a:cubicBezTo>
                  <a:cubicBezTo>
                    <a:pt x="9450" y="6590"/>
                    <a:pt x="9450" y="6590"/>
                    <a:pt x="9450" y="6590"/>
                  </a:cubicBezTo>
                  <a:cubicBezTo>
                    <a:pt x="9450" y="6590"/>
                    <a:pt x="9113" y="6590"/>
                    <a:pt x="9113" y="6956"/>
                  </a:cubicBezTo>
                  <a:cubicBezTo>
                    <a:pt x="9113" y="6956"/>
                    <a:pt x="9113" y="6956"/>
                    <a:pt x="9113" y="6956"/>
                  </a:cubicBezTo>
                  <a:cubicBezTo>
                    <a:pt x="9113" y="13180"/>
                    <a:pt x="9113" y="13180"/>
                    <a:pt x="9113" y="13180"/>
                  </a:cubicBezTo>
                  <a:cubicBezTo>
                    <a:pt x="9113" y="13180"/>
                    <a:pt x="9450" y="13546"/>
                    <a:pt x="9450" y="13546"/>
                  </a:cubicBezTo>
                  <a:cubicBezTo>
                    <a:pt x="11812" y="13546"/>
                    <a:pt x="11812" y="13546"/>
                    <a:pt x="11812" y="13546"/>
                  </a:cubicBezTo>
                  <a:cubicBezTo>
                    <a:pt x="12150" y="13546"/>
                    <a:pt x="12150" y="13180"/>
                    <a:pt x="12150" y="13180"/>
                  </a:cubicBezTo>
                  <a:lnTo>
                    <a:pt x="12487" y="6956"/>
                  </a:lnTo>
                  <a:close/>
                  <a:moveTo>
                    <a:pt x="12150" y="15376"/>
                  </a:moveTo>
                  <a:cubicBezTo>
                    <a:pt x="12150" y="15376"/>
                    <a:pt x="12150" y="15010"/>
                    <a:pt x="11812" y="15010"/>
                  </a:cubicBezTo>
                  <a:cubicBezTo>
                    <a:pt x="9450" y="15010"/>
                    <a:pt x="9450" y="15010"/>
                    <a:pt x="9450" y="15010"/>
                  </a:cubicBezTo>
                  <a:cubicBezTo>
                    <a:pt x="9450" y="15010"/>
                    <a:pt x="9113" y="15376"/>
                    <a:pt x="9113" y="15376"/>
                  </a:cubicBezTo>
                  <a:cubicBezTo>
                    <a:pt x="9113" y="17939"/>
                    <a:pt x="9113" y="17939"/>
                    <a:pt x="9113" y="17939"/>
                  </a:cubicBezTo>
                  <a:cubicBezTo>
                    <a:pt x="9113" y="18305"/>
                    <a:pt x="9450" y="18305"/>
                    <a:pt x="9450" y="18305"/>
                  </a:cubicBezTo>
                  <a:cubicBezTo>
                    <a:pt x="11812" y="18305"/>
                    <a:pt x="11812" y="18305"/>
                    <a:pt x="11812" y="18305"/>
                  </a:cubicBezTo>
                  <a:cubicBezTo>
                    <a:pt x="12150" y="18305"/>
                    <a:pt x="12150" y="18305"/>
                    <a:pt x="12150" y="17939"/>
                  </a:cubicBezTo>
                  <a:lnTo>
                    <a:pt x="12150" y="15376"/>
                  </a:lnTo>
                  <a:close/>
                </a:path>
              </a:pathLst>
            </a:custGeom>
            <a:solidFill>
              <a:srgbClr val="CD081C"/>
            </a:solidFill>
            <a:ln w="12700" cap="flat">
              <a:noFill/>
              <a:miter lim="400000"/>
            </a:ln>
            <a:effectLst/>
          </p:spPr>
          <p:txBody>
            <a:bodyPr wrap="square" lIns="45719" tIns="45719" rIns="45719" bIns="45719" numCol="1" anchor="t">
              <a:noAutofit/>
            </a:bodyPr>
            <a:lstStyle/>
            <a:p>
              <a:pPr lvl="0" algn="l" defTabSz="457200">
                <a:defRPr sz="2400">
                  <a:solidFill>
                    <a:srgbClr val="000000"/>
                  </a:solidFill>
                  <a:latin typeface="Calibri"/>
                  <a:ea typeface="Calibri"/>
                  <a:cs typeface="Calibri"/>
                  <a:sym typeface="Calibri"/>
                </a:defRPr>
              </a:pPr>
              <a:endParaRPr/>
            </a:p>
          </p:txBody>
        </p:sp>
      </p:grpSp>
      <p:pic>
        <p:nvPicPr>
          <p:cNvPr id="349" name="Picture 3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00876">
            <a:off x="7977289" y="1297864"/>
            <a:ext cx="1038903" cy="996163"/>
          </a:xfrm>
          <a:prstGeom prst="rect">
            <a:avLst/>
          </a:prstGeom>
        </p:spPr>
      </p:pic>
      <p:grpSp>
        <p:nvGrpSpPr>
          <p:cNvPr id="358" name="Group 357"/>
          <p:cNvGrpSpPr/>
          <p:nvPr/>
        </p:nvGrpSpPr>
        <p:grpSpPr>
          <a:xfrm>
            <a:off x="5700104" y="3646271"/>
            <a:ext cx="2174689" cy="1978501"/>
            <a:chOff x="7200259" y="111033"/>
            <a:chExt cx="2428278" cy="2209213"/>
          </a:xfrm>
        </p:grpSpPr>
        <p:sp>
          <p:nvSpPr>
            <p:cNvPr id="353" name="Oval 352"/>
            <p:cNvSpPr/>
            <p:nvPr/>
          </p:nvSpPr>
          <p:spPr>
            <a:xfrm>
              <a:off x="7724360" y="518817"/>
              <a:ext cx="1481303" cy="1481303"/>
            </a:xfrm>
            <a:prstGeom prst="ellipse">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0" name="Oval 349"/>
            <p:cNvSpPr/>
            <p:nvPr/>
          </p:nvSpPr>
          <p:spPr>
            <a:xfrm>
              <a:off x="7692607" y="492797"/>
              <a:ext cx="1544810" cy="1544810"/>
            </a:xfrm>
            <a:prstGeom prst="ellipse">
              <a:avLst/>
            </a:prstGeom>
            <a:noFill/>
            <a:ln w="76200">
              <a:solidFill>
                <a:srgbClr val="CD0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6" name="Picture 3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7201">
              <a:off x="7200259" y="111033"/>
              <a:ext cx="2428278" cy="2209213"/>
            </a:xfrm>
            <a:prstGeom prst="rect">
              <a:avLst/>
            </a:prstGeom>
          </p:spPr>
        </p:pic>
        <p:cxnSp>
          <p:nvCxnSpPr>
            <p:cNvPr id="357" name="Straight Connector 356"/>
            <p:cNvCxnSpPr/>
            <p:nvPr/>
          </p:nvCxnSpPr>
          <p:spPr>
            <a:xfrm flipH="1">
              <a:off x="8036360" y="610518"/>
              <a:ext cx="800055" cy="1263265"/>
            </a:xfrm>
            <a:prstGeom prst="line">
              <a:avLst/>
            </a:prstGeom>
            <a:ln w="76200">
              <a:solidFill>
                <a:srgbClr val="CD081C"/>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12"/>
                                        </p:tgtEl>
                                        <p:attrNameLst>
                                          <p:attrName>style.visibility</p:attrName>
                                        </p:attrNameLst>
                                      </p:cBhvr>
                                      <p:to>
                                        <p:strVal val="visible"/>
                                      </p:to>
                                    </p:set>
                                    <p:anim calcmode="lin" valueType="num">
                                      <p:cBhvr additive="base">
                                        <p:cTn id="7" dur="500" fill="hold"/>
                                        <p:tgtEl>
                                          <p:spTgt spid="312"/>
                                        </p:tgtEl>
                                        <p:attrNameLst>
                                          <p:attrName>ppt_x</p:attrName>
                                        </p:attrNameLst>
                                      </p:cBhvr>
                                      <p:tavLst>
                                        <p:tav tm="0">
                                          <p:val>
                                            <p:strVal val="#ppt_x"/>
                                          </p:val>
                                        </p:tav>
                                        <p:tav tm="100000">
                                          <p:val>
                                            <p:strVal val="#ppt_x"/>
                                          </p:val>
                                        </p:tav>
                                      </p:tavLst>
                                    </p:anim>
                                    <p:anim calcmode="lin" valueType="num">
                                      <p:cBhvr additive="base">
                                        <p:cTn id="8" dur="500" fill="hold"/>
                                        <p:tgtEl>
                                          <p:spTgt spid="3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34" name="object 269"/>
          <p:cNvSpPr/>
          <p:nvPr/>
        </p:nvSpPr>
        <p:spPr>
          <a:xfrm>
            <a:off x="8991" y="6527812"/>
            <a:ext cx="10682998" cy="1032192"/>
          </a:xfrm>
          <a:prstGeom prst="rect">
            <a:avLst/>
          </a:prstGeom>
          <a:blipFill>
            <a:blip r:embed="rId5"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Box 31"/>
          <p:cNvSpPr txBox="1"/>
          <p:nvPr/>
        </p:nvSpPr>
        <p:spPr>
          <a:xfrm>
            <a:off x="241301" y="6876893"/>
            <a:ext cx="7428849" cy="384721"/>
          </a:xfrm>
          <a:prstGeom prst="rect">
            <a:avLst/>
          </a:prstGeom>
          <a:noFill/>
        </p:spPr>
        <p:txBody>
          <a:bodyPr wrap="square" rtlCol="0">
            <a:spAutoFit/>
          </a:bodyPr>
          <a:lstStyle/>
          <a:p>
            <a:r>
              <a:rPr lang="fr-FR" sz="1900" dirty="0">
                <a:solidFill>
                  <a:schemeClr val="accent6">
                    <a:lumMod val="75000"/>
                  </a:schemeClr>
                </a:solidFill>
                <a:latin typeface="Arial Black" panose="020B0A04020102020204" pitchFamily="34" charset="0"/>
              </a:rPr>
              <a:t>Ce sont les mille-pattes</a:t>
            </a:r>
            <a:endParaRPr lang="fr-FR" sz="2400" dirty="0">
              <a:solidFill>
                <a:schemeClr val="accent6">
                  <a:lumMod val="75000"/>
                </a:schemeClr>
              </a:solidFill>
              <a:latin typeface="Androgyne" panose="05080000000003050000" pitchFamily="82" charset="0"/>
            </a:endParaRPr>
          </a:p>
        </p:txBody>
      </p:sp>
      <p:sp>
        <p:nvSpPr>
          <p:cNvPr id="53" name="Oval 52"/>
          <p:cNvSpPr/>
          <p:nvPr/>
        </p:nvSpPr>
        <p:spPr>
          <a:xfrm>
            <a:off x="463382"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l="3681" t="-12780" r="13310" b="1"/>
          <a:stretch/>
        </p:blipFill>
        <p:spPr>
          <a:xfrm>
            <a:off x="521824" y="5639935"/>
            <a:ext cx="1168101" cy="1059790"/>
          </a:xfrm>
          <a:prstGeom prst="ellipse">
            <a:avLst/>
          </a:prstGeom>
        </p:spPr>
      </p:pic>
      <p:sp>
        <p:nvSpPr>
          <p:cNvPr id="33" name="Rectangle 32"/>
          <p:cNvSpPr/>
          <p:nvPr/>
        </p:nvSpPr>
        <p:spPr>
          <a:xfrm>
            <a:off x="4746085" y="1051925"/>
            <a:ext cx="4117345" cy="1354217"/>
          </a:xfrm>
          <a:prstGeom prst="rect">
            <a:avLst/>
          </a:prstGeom>
        </p:spPr>
        <p:txBody>
          <a:bodyPr wrap="square">
            <a:spAutoFit/>
          </a:bodyPr>
          <a:lstStyle/>
          <a:p>
            <a:pPr algn="r"/>
            <a:r>
              <a:rPr lang="fr-FR" sz="5400" dirty="0">
                <a:solidFill>
                  <a:schemeClr val="tx1">
                    <a:lumMod val="75000"/>
                    <a:lumOff val="25000"/>
                  </a:schemeClr>
                </a:solidFill>
                <a:latin typeface="Arial Black" panose="020B0A04020102020204" pitchFamily="34" charset="0"/>
              </a:rPr>
              <a:t>Plus de 5</a:t>
            </a:r>
            <a:r>
              <a:rPr lang="fr-FR" sz="2800" dirty="0">
                <a:solidFill>
                  <a:schemeClr val="tx1">
                    <a:lumMod val="75000"/>
                    <a:lumOff val="25000"/>
                  </a:schemeClr>
                </a:solidFill>
                <a:latin typeface="Arial Black" panose="020B0A04020102020204" pitchFamily="34" charset="0"/>
              </a:rPr>
              <a:t> paires de pattes !</a:t>
            </a:r>
          </a:p>
        </p:txBody>
      </p:sp>
      <p:sp>
        <p:nvSpPr>
          <p:cNvPr id="36" name="Rounded Rectangle 35"/>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Et les autres</a:t>
            </a:r>
            <a:endParaRPr lang="fr-FR" sz="3600" cap="all" dirty="0">
              <a:solidFill>
                <a:schemeClr val="accent6"/>
              </a:solidFill>
              <a:latin typeface="Arial Black" panose="020B0A04020102020204" pitchFamily="34" charset="0"/>
            </a:endParaRPr>
          </a:p>
          <a:p>
            <a:r>
              <a:rPr lang="fr-FR" sz="3600" cap="all" dirty="0">
                <a:solidFill>
                  <a:schemeClr val="accent6"/>
                </a:solidFill>
                <a:latin typeface="Arial Black" panose="020B0A04020102020204" pitchFamily="34" charset="0"/>
              </a:rPr>
              <a:t>ARTHROPODES ?</a:t>
            </a:r>
          </a:p>
        </p:txBody>
      </p:sp>
      <p:grpSp>
        <p:nvGrpSpPr>
          <p:cNvPr id="26" name="Group 25"/>
          <p:cNvGrpSpPr/>
          <p:nvPr/>
        </p:nvGrpSpPr>
        <p:grpSpPr>
          <a:xfrm rot="20499683">
            <a:off x="1351047" y="1848901"/>
            <a:ext cx="3487461" cy="551606"/>
            <a:chOff x="5482939" y="921589"/>
            <a:chExt cx="3487461" cy="551606"/>
          </a:xfrm>
        </p:grpSpPr>
        <p:sp>
          <p:nvSpPr>
            <p:cNvPr id="27" name="Rounded Rectangle 26"/>
            <p:cNvSpPr/>
            <p:nvPr/>
          </p:nvSpPr>
          <p:spPr>
            <a:xfrm rot="554553">
              <a:off x="5482939" y="921589"/>
              <a:ext cx="3487461" cy="551606"/>
            </a:xfrm>
            <a:prstGeom prst="roundRect">
              <a:avLst/>
            </a:prstGeom>
            <a:solidFill>
              <a:srgbClr val="4D5847"/>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564140">
              <a:off x="5484654" y="975043"/>
              <a:ext cx="3482429" cy="461665"/>
            </a:xfrm>
            <a:prstGeom prst="rect">
              <a:avLst/>
            </a:prstGeom>
          </p:spPr>
          <p:txBody>
            <a:bodyPr wrap="square">
              <a:spAutoFit/>
            </a:bodyPr>
            <a:lstStyle/>
            <a:p>
              <a:pPr algn="ctr"/>
              <a:r>
                <a:rPr lang="fr-FR" sz="2400" cap="all" dirty="0">
                  <a:solidFill>
                    <a:schemeClr val="bg1"/>
                  </a:solidFill>
                  <a:latin typeface="Arial Black" panose="020B0A04020102020204" pitchFamily="34" charset="0"/>
                </a:rPr>
                <a:t>LES MYRIAPODES</a:t>
              </a:r>
              <a:endParaRPr lang="fr-FR" sz="3200" cap="all" dirty="0">
                <a:solidFill>
                  <a:schemeClr val="bg1"/>
                </a:solidFill>
                <a:latin typeface="Androgyne" panose="05080000000003050000" pitchFamily="82" charset="0"/>
              </a:endParaRPr>
            </a:p>
          </p:txBody>
        </p:sp>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4018">
            <a:off x="2043968" y="174967"/>
            <a:ext cx="7562850" cy="7562850"/>
          </a:xfrm>
          <a:prstGeom prst="rect">
            <a:avLst/>
          </a:prstGeom>
        </p:spPr>
      </p:pic>
      <p:cxnSp>
        <p:nvCxnSpPr>
          <p:cNvPr id="38" name="Straight Arrow Connector 37"/>
          <p:cNvCxnSpPr/>
          <p:nvPr/>
        </p:nvCxnSpPr>
        <p:spPr>
          <a:xfrm flipV="1">
            <a:off x="3077775" y="4621076"/>
            <a:ext cx="1360210" cy="155560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Son enregistré">
            <a:hlinkClick r:id="" action="ppaction://media"/>
            <a:extLst>
              <a:ext uri="{FF2B5EF4-FFF2-40B4-BE49-F238E27FC236}">
                <a16:creationId xmlns:a16="http://schemas.microsoft.com/office/drawing/2014/main" id="{D958D657-F34E-C413-09C8-B52FB45B27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2878453093"/>
      </p:ext>
    </p:extLst>
  </p:cSld>
  <p:clrMapOvr>
    <a:masterClrMapping/>
  </p:clrMapOvr>
  <mc:AlternateContent xmlns:mc="http://schemas.openxmlformats.org/markup-compatibility/2006" xmlns:p14="http://schemas.microsoft.com/office/powerpoint/2010/main">
    <mc:Choice Requires="p14">
      <p:transition spd="med" p14:dur="700" advTm="17349">
        <p:fade/>
      </p:transition>
    </mc:Choice>
    <mc:Fallback xmlns="">
      <p:transition spd="med" advTm="173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sp>
        <p:nvSpPr>
          <p:cNvPr id="11" name="Rectangle 10"/>
          <p:cNvSpPr/>
          <p:nvPr/>
        </p:nvSpPr>
        <p:spPr>
          <a:xfrm>
            <a:off x="276077" y="5762625"/>
            <a:ext cx="6813145" cy="735254"/>
          </a:xfrm>
          <a:prstGeom prst="rect">
            <a:avLst/>
          </a:prstGeom>
          <a:solidFill>
            <a:srgbClr val="C6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5" name="Group 24"/>
          <p:cNvGrpSpPr/>
          <p:nvPr/>
        </p:nvGrpSpPr>
        <p:grpSpPr>
          <a:xfrm>
            <a:off x="1574798" y="1850051"/>
            <a:ext cx="7543800" cy="4189079"/>
            <a:chOff x="1574798" y="1850051"/>
            <a:chExt cx="7543800" cy="4189079"/>
          </a:xfrm>
          <a:effectLst>
            <a:outerShdw dist="101600" dir="7920000" algn="ctr" rotWithShape="0">
              <a:schemeClr val="tx1">
                <a:alpha val="25000"/>
              </a:schemeClr>
            </a:outerShdw>
          </a:effectLst>
        </p:grpSpPr>
        <p:sp>
          <p:nvSpPr>
            <p:cNvPr id="26" name="Rounded Rectangle 25"/>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Oval 2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 name="Rectangle 27"/>
          <p:cNvSpPr/>
          <p:nvPr/>
        </p:nvSpPr>
        <p:spPr>
          <a:xfrm>
            <a:off x="1795230" y="2592348"/>
            <a:ext cx="7102940" cy="1569660"/>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Comment</a:t>
            </a:r>
            <a:endParaRPr lang="fr-FR" sz="4800" cap="all" dirty="0">
              <a:solidFill>
                <a:srgbClr val="C00000"/>
              </a:solidFill>
              <a:latin typeface="Arial Black" panose="020B0A04020102020204" pitchFamily="34" charset="0"/>
            </a:endParaRPr>
          </a:p>
          <a:p>
            <a:pPr algn="ctr"/>
            <a:r>
              <a:rPr lang="fr-FR" sz="4800" cap="all" dirty="0">
                <a:solidFill>
                  <a:srgbClr val="C00000"/>
                </a:solidFill>
                <a:latin typeface="Arial Black" panose="020B0A04020102020204" pitchFamily="34" charset="0"/>
              </a:rPr>
              <a:t>Grandissent-Ils ?</a:t>
            </a:r>
          </a:p>
        </p:txBody>
      </p:sp>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t="25386"/>
          <a:stretch/>
        </p:blipFill>
        <p:spPr>
          <a:xfrm rot="5400000">
            <a:off x="5333398" y="1615680"/>
            <a:ext cx="6993021" cy="3726982"/>
          </a:xfrm>
          <a:prstGeom prst="rect">
            <a:avLst/>
          </a:prstGeom>
        </p:spPr>
      </p:pic>
      <p:sp>
        <p:nvSpPr>
          <p:cNvPr id="33"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 name="Rectangle 3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sp>
        <p:nvSpPr>
          <p:cNvPr id="22" name="Rounded Rectangle 21"/>
          <p:cNvSpPr/>
          <p:nvPr/>
        </p:nvSpPr>
        <p:spPr>
          <a:xfrm rot="21236668">
            <a:off x="520499" y="168573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rot="21203686">
            <a:off x="167756" y="1736055"/>
            <a:ext cx="4192948"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Connaissance du moustique</a:t>
            </a:r>
          </a:p>
        </p:txBody>
      </p:sp>
      <p:pic>
        <p:nvPicPr>
          <p:cNvPr id="17" name="Son enregistré">
            <a:hlinkClick r:id="" action="ppaction://media"/>
            <a:extLst>
              <a:ext uri="{FF2B5EF4-FFF2-40B4-BE49-F238E27FC236}">
                <a16:creationId xmlns:a16="http://schemas.microsoft.com/office/drawing/2014/main" id="{EC36065F-76A8-D811-2C24-831981D5AB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3428580099"/>
      </p:ext>
    </p:extLst>
  </p:cSld>
  <p:clrMapOvr>
    <a:masterClrMapping/>
  </p:clrMapOvr>
  <mc:AlternateContent xmlns:mc="http://schemas.openxmlformats.org/markup-compatibility/2006" xmlns:p14="http://schemas.microsoft.com/office/powerpoint/2010/main">
    <mc:Choice Requires="p14">
      <p:transition spd="med" p14:dur="700" advTm="9150">
        <p:fade/>
      </p:transition>
    </mc:Choice>
    <mc:Fallback xmlns="">
      <p:transition spd="med" advTm="9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34" name="object 269"/>
          <p:cNvSpPr/>
          <p:nvPr/>
        </p:nvSpPr>
        <p:spPr>
          <a:xfrm>
            <a:off x="8991" y="6527812"/>
            <a:ext cx="10682998" cy="1032192"/>
          </a:xfrm>
          <a:prstGeom prst="rect">
            <a:avLst/>
          </a:prstGeom>
          <a:blipFill>
            <a:blip r:embed="rId5"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292338" y="4148658"/>
            <a:ext cx="4944256" cy="584775"/>
          </a:xfrm>
          <a:prstGeom prst="rect">
            <a:avLst/>
          </a:prstGeom>
        </p:spPr>
        <p:txBody>
          <a:bodyPr wrap="square">
            <a:spAutoFit/>
          </a:bodyPr>
          <a:lstStyle/>
          <a:p>
            <a:pPr algn="r"/>
            <a:r>
              <a:rPr lang="fr-FR" sz="3200" dirty="0">
                <a:solidFill>
                  <a:schemeClr val="tx1">
                    <a:lumMod val="75000"/>
                    <a:lumOff val="25000"/>
                  </a:schemeClr>
                </a:solidFill>
                <a:latin typeface="Arial Black" panose="020B0A04020102020204" pitchFamily="34" charset="0"/>
              </a:rPr>
              <a:t>Il y a un œuf !</a:t>
            </a:r>
          </a:p>
        </p:txBody>
      </p:sp>
      <p:sp>
        <p:nvSpPr>
          <p:cNvPr id="36" name="Rounded Rectangle 35"/>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De l’œuf</a:t>
            </a:r>
            <a:endParaRPr lang="fr-FR" sz="3600" cap="all" dirty="0">
              <a:solidFill>
                <a:schemeClr val="accent6"/>
              </a:solidFill>
              <a:latin typeface="Arial Black" panose="020B0A04020102020204" pitchFamily="34" charset="0"/>
            </a:endParaRPr>
          </a:p>
          <a:p>
            <a:r>
              <a:rPr lang="fr-FR" sz="3600" cap="all" dirty="0">
                <a:solidFill>
                  <a:srgbClr val="00B0F0"/>
                </a:solidFill>
                <a:latin typeface="Arial Black" panose="020B0A04020102020204" pitchFamily="34" charset="0"/>
              </a:rPr>
              <a:t>À l’adulte</a:t>
            </a: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r="26610"/>
          <a:stretch/>
        </p:blipFill>
        <p:spPr>
          <a:xfrm>
            <a:off x="3311530" y="-104775"/>
            <a:ext cx="7381870" cy="6705599"/>
          </a:xfrm>
          <a:prstGeom prst="rect">
            <a:avLst/>
          </a:prstGeom>
        </p:spPr>
      </p:pic>
      <p:grpSp>
        <p:nvGrpSpPr>
          <p:cNvPr id="7" name="Group 6"/>
          <p:cNvGrpSpPr/>
          <p:nvPr/>
        </p:nvGrpSpPr>
        <p:grpSpPr>
          <a:xfrm>
            <a:off x="2286774" y="1998835"/>
            <a:ext cx="2185372" cy="1656721"/>
            <a:chOff x="2286774" y="1998835"/>
            <a:chExt cx="2185372" cy="1656721"/>
          </a:xfrm>
        </p:grpSpPr>
        <p:sp>
          <p:nvSpPr>
            <p:cNvPr id="6" name="Oval Callout 5"/>
            <p:cNvSpPr/>
            <p:nvPr/>
          </p:nvSpPr>
          <p:spPr>
            <a:xfrm>
              <a:off x="2286774" y="1998835"/>
              <a:ext cx="2039909" cy="1656721"/>
            </a:xfrm>
            <a:prstGeom prst="wedgeEllipseCallout">
              <a:avLst>
                <a:gd name="adj1" fmla="val 73094"/>
                <a:gd name="adj2" fmla="val 47116"/>
              </a:avLst>
            </a:prstGeom>
            <a:ln>
              <a:solidFill>
                <a:schemeClr val="bg1"/>
              </a:solidFill>
            </a:ln>
            <a:effectLst>
              <a:outerShdw blurRad="50800" dist="50800" dir="5400000" algn="ctr" rotWithShape="0">
                <a:schemeClr val="tx1">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extBox 27"/>
            <p:cNvSpPr txBox="1"/>
            <p:nvPr/>
          </p:nvSpPr>
          <p:spPr>
            <a:xfrm>
              <a:off x="2465111" y="2588454"/>
              <a:ext cx="2007035" cy="400110"/>
            </a:xfrm>
            <a:prstGeom prst="rect">
              <a:avLst/>
            </a:prstGeom>
            <a:noFill/>
          </p:spPr>
          <p:txBody>
            <a:bodyPr wrap="square" rtlCol="0">
              <a:spAutoFit/>
            </a:bodyPr>
            <a:lstStyle/>
            <a:p>
              <a:r>
                <a:rPr lang="fr-FR" sz="2000" dirty="0">
                  <a:solidFill>
                    <a:schemeClr val="bg1"/>
                  </a:solidFill>
                  <a:latin typeface="Arial Black" panose="020B0A04020102020204" pitchFamily="34" charset="0"/>
                </a:rPr>
                <a:t>Au début …</a:t>
              </a:r>
              <a:endParaRPr lang="fr-FR" sz="2800" dirty="0">
                <a:solidFill>
                  <a:schemeClr val="bg1"/>
                </a:solidFill>
                <a:latin typeface="Androgyne" panose="05080000000003050000" pitchFamily="82" charset="0"/>
              </a:endParaRPr>
            </a:p>
          </p:txBody>
        </p:sp>
      </p:gr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1003" y="2581624"/>
            <a:ext cx="1123950" cy="1524000"/>
          </a:xfrm>
          <a:prstGeom prst="rect">
            <a:avLst/>
          </a:prstGeom>
        </p:spPr>
      </p:pic>
      <p:pic>
        <p:nvPicPr>
          <p:cNvPr id="9" name="Son enregistré">
            <a:hlinkClick r:id="" action="ppaction://media"/>
            <a:extLst>
              <a:ext uri="{FF2B5EF4-FFF2-40B4-BE49-F238E27FC236}">
                <a16:creationId xmlns:a16="http://schemas.microsoft.com/office/drawing/2014/main" id="{F94F134E-B14A-E6C0-B56E-8BF1A3A623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222620193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25" name="Group 24"/>
          <p:cNvGrpSpPr/>
          <p:nvPr/>
        </p:nvGrpSpPr>
        <p:grpSpPr>
          <a:xfrm>
            <a:off x="1574800" y="1855337"/>
            <a:ext cx="7543800" cy="4189079"/>
            <a:chOff x="1574798" y="1850051"/>
            <a:chExt cx="7543800" cy="4189079"/>
          </a:xfrm>
          <a:effectLst>
            <a:outerShdw dist="101600" dir="7920000" algn="ctr" rotWithShape="0">
              <a:schemeClr val="tx1">
                <a:alpha val="25000"/>
              </a:schemeClr>
            </a:outerShdw>
          </a:effectLst>
        </p:grpSpPr>
        <p:sp>
          <p:nvSpPr>
            <p:cNvPr id="26" name="Rounded Rectangle 25"/>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Oval 2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 name="Rectangle 27"/>
          <p:cNvSpPr/>
          <p:nvPr/>
        </p:nvSpPr>
        <p:spPr>
          <a:xfrm>
            <a:off x="1795230" y="2592348"/>
            <a:ext cx="7102940" cy="1569660"/>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Et</a:t>
            </a:r>
            <a:r>
              <a:rPr lang="fr-FR" sz="4800" cap="all" dirty="0">
                <a:solidFill>
                  <a:srgbClr val="C00000"/>
                </a:solidFill>
                <a:latin typeface="Arial Black" panose="020B0A04020102020204" pitchFamily="34" charset="0"/>
              </a:rPr>
              <a:t/>
            </a:r>
            <a:br>
              <a:rPr lang="fr-FR" sz="4800" cap="all" dirty="0">
                <a:solidFill>
                  <a:srgbClr val="C00000"/>
                </a:solidFill>
                <a:latin typeface="Arial Black" panose="020B0A04020102020204" pitchFamily="34" charset="0"/>
              </a:rPr>
            </a:br>
            <a:r>
              <a:rPr lang="fr-FR" sz="4800" cap="all" dirty="0" err="1">
                <a:solidFill>
                  <a:srgbClr val="C00000"/>
                </a:solidFill>
                <a:latin typeface="Arial Black" panose="020B0A04020102020204" pitchFamily="34" charset="0"/>
              </a:rPr>
              <a:t>APRès</a:t>
            </a:r>
            <a:r>
              <a:rPr lang="fr-FR" sz="4800" cap="all" dirty="0">
                <a:solidFill>
                  <a:srgbClr val="C00000"/>
                </a:solidFill>
                <a:latin typeface="Arial Black" panose="020B0A04020102020204" pitchFamily="34" charset="0"/>
              </a:rPr>
              <a:t> ?</a:t>
            </a:r>
          </a:p>
        </p:txBody>
      </p:sp>
      <p:sp>
        <p:nvSpPr>
          <p:cNvPr id="33"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4" name="Rectangle 3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sp>
        <p:nvSpPr>
          <p:cNvPr id="22" name="Rounded Rectangle 21"/>
          <p:cNvSpPr/>
          <p:nvPr/>
        </p:nvSpPr>
        <p:spPr>
          <a:xfrm rot="21236668">
            <a:off x="520499" y="168573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rot="21203686">
            <a:off x="167756" y="1736055"/>
            <a:ext cx="4192948"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Connaissance du moustique</a:t>
            </a:r>
          </a:p>
        </p:txBody>
      </p:sp>
      <p:pic>
        <p:nvPicPr>
          <p:cNvPr id="4" name="Son enregistré">
            <a:hlinkClick r:id="" action="ppaction://media"/>
            <a:extLst>
              <a:ext uri="{FF2B5EF4-FFF2-40B4-BE49-F238E27FC236}">
                <a16:creationId xmlns:a16="http://schemas.microsoft.com/office/drawing/2014/main" id="{D91B56E5-74CB-EDCE-351C-171FF611D5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3224887856"/>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34" name="object 269"/>
          <p:cNvSpPr/>
          <p:nvPr/>
        </p:nvSpPr>
        <p:spPr>
          <a:xfrm>
            <a:off x="8991" y="6527812"/>
            <a:ext cx="10682998" cy="1032192"/>
          </a:xfrm>
          <a:prstGeom prst="rect">
            <a:avLst/>
          </a:prstGeom>
          <a:blipFill>
            <a:blip r:embed="rId5"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11" name="Oval 10"/>
          <p:cNvSpPr/>
          <p:nvPr/>
        </p:nvSpPr>
        <p:spPr>
          <a:xfrm>
            <a:off x="2971370" y="200025"/>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ounded Rectangle 35"/>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Et</a:t>
            </a:r>
            <a:endParaRPr lang="fr-FR" sz="3600" cap="all" dirty="0">
              <a:solidFill>
                <a:schemeClr val="accent6"/>
              </a:solidFill>
              <a:latin typeface="Arial Black" panose="020B0A04020102020204" pitchFamily="34" charset="0"/>
            </a:endParaRPr>
          </a:p>
          <a:p>
            <a:r>
              <a:rPr lang="fr-FR" sz="3600" cap="all" dirty="0">
                <a:solidFill>
                  <a:srgbClr val="00B0F0"/>
                </a:solidFill>
                <a:latin typeface="Arial Black" panose="020B0A04020102020204" pitchFamily="34" charset="0"/>
              </a:rPr>
              <a:t>Après ?</a:t>
            </a:r>
          </a:p>
        </p:txBody>
      </p:sp>
      <p:sp>
        <p:nvSpPr>
          <p:cNvPr id="24" name="Rectangle 23"/>
          <p:cNvSpPr/>
          <p:nvPr/>
        </p:nvSpPr>
        <p:spPr>
          <a:xfrm>
            <a:off x="2968969" y="2794267"/>
            <a:ext cx="6082684" cy="1292662"/>
          </a:xfrm>
          <a:prstGeom prst="rect">
            <a:avLst/>
          </a:prstGeom>
        </p:spPr>
        <p:txBody>
          <a:bodyPr wrap="square">
            <a:spAutoFit/>
          </a:bodyPr>
          <a:lstStyle/>
          <a:p>
            <a:pPr algn="ctr"/>
            <a:r>
              <a:rPr lang="fr-FR" sz="2600" dirty="0">
                <a:solidFill>
                  <a:schemeClr val="tx1">
                    <a:lumMod val="75000"/>
                    <a:lumOff val="25000"/>
                  </a:schemeClr>
                </a:solidFill>
                <a:latin typeface="Arial Black" panose="020B0A04020102020204" pitchFamily="34" charset="0"/>
              </a:rPr>
              <a:t>Soit les petits </a:t>
            </a:r>
            <a:br>
              <a:rPr lang="fr-FR" sz="2600" dirty="0">
                <a:solidFill>
                  <a:schemeClr val="tx1">
                    <a:lumMod val="75000"/>
                    <a:lumOff val="25000"/>
                  </a:schemeClr>
                </a:solidFill>
                <a:latin typeface="Arial Black" panose="020B0A04020102020204" pitchFamily="34" charset="0"/>
              </a:rPr>
            </a:br>
            <a:r>
              <a:rPr lang="fr-FR" sz="2600" dirty="0">
                <a:solidFill>
                  <a:schemeClr val="tx1">
                    <a:lumMod val="75000"/>
                    <a:lumOff val="25000"/>
                  </a:schemeClr>
                </a:solidFill>
                <a:latin typeface="Arial Black" panose="020B0A04020102020204" pitchFamily="34" charset="0"/>
              </a:rPr>
              <a:t>ressemblent </a:t>
            </a:r>
            <a:br>
              <a:rPr lang="fr-FR" sz="2600" dirty="0">
                <a:solidFill>
                  <a:schemeClr val="tx1">
                    <a:lumMod val="75000"/>
                    <a:lumOff val="25000"/>
                  </a:schemeClr>
                </a:solidFill>
                <a:latin typeface="Arial Black" panose="020B0A04020102020204" pitchFamily="34" charset="0"/>
              </a:rPr>
            </a:br>
            <a:r>
              <a:rPr lang="fr-FR" sz="2600" dirty="0">
                <a:solidFill>
                  <a:schemeClr val="tx1">
                    <a:lumMod val="75000"/>
                    <a:lumOff val="25000"/>
                  </a:schemeClr>
                </a:solidFill>
                <a:latin typeface="Arial Black" panose="020B0A04020102020204" pitchFamily="34" charset="0"/>
              </a:rPr>
              <a:t>aux grands</a:t>
            </a:r>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9283" y="427018"/>
            <a:ext cx="8020050" cy="5667375"/>
          </a:xfrm>
          <a:prstGeom prst="rect">
            <a:avLst/>
          </a:prstGeom>
        </p:spPr>
      </p:pic>
      <p:pic>
        <p:nvPicPr>
          <p:cNvPr id="3" name="Son enregistré">
            <a:hlinkClick r:id="" action="ppaction://media"/>
            <a:extLst>
              <a:ext uri="{FF2B5EF4-FFF2-40B4-BE49-F238E27FC236}">
                <a16:creationId xmlns:a16="http://schemas.microsoft.com/office/drawing/2014/main" id="{3392B49E-F266-CC27-EED6-C3FAFBF4F0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931484819"/>
      </p:ext>
    </p:extLst>
  </p:cSld>
  <p:clrMapOvr>
    <a:masterClrMapping/>
  </p:clrMapOvr>
  <mc:AlternateContent xmlns:mc="http://schemas.openxmlformats.org/markup-compatibility/2006" xmlns:p14="http://schemas.microsoft.com/office/powerpoint/2010/main">
    <mc:Choice Requires="p14">
      <p:transition spd="med" p14:dur="700" advTm="19430">
        <p:fade/>
      </p:transition>
    </mc:Choice>
    <mc:Fallback xmlns="">
      <p:transition spd="med" advTm="194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3966"/>
            <a:ext cx="10108725" cy="7695391"/>
            <a:chOff x="276077" y="337667"/>
            <a:chExt cx="10108725" cy="7232817"/>
          </a:xfrm>
        </p:grpSpPr>
        <p:sp>
          <p:nvSpPr>
            <p:cNvPr id="312" name="Rectangle 311"/>
            <p:cNvSpPr/>
            <p:nvPr/>
          </p:nvSpPr>
          <p:spPr>
            <a:xfrm>
              <a:off x="276077" y="363764"/>
              <a:ext cx="1332022" cy="72067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05960"/>
            </a:xfrm>
            <a:prstGeom prst="rect">
              <a:avLst/>
            </a:prstGeom>
            <a:solidFill>
              <a:schemeClr val="bg2"/>
            </a:solidFill>
          </p:spPr>
          <p:txBody>
            <a:bodyPr wrap="square" lIns="0" tIns="0" rIns="0" bIns="0" rtlCol="0"/>
            <a:lstStyle/>
            <a:p>
              <a:endParaRPr/>
            </a:p>
          </p:txBody>
        </p:sp>
      </p:grpSp>
      <p:sp>
        <p:nvSpPr>
          <p:cNvPr id="11" name="Oval 10"/>
          <p:cNvSpPr/>
          <p:nvPr/>
        </p:nvSpPr>
        <p:spPr>
          <a:xfrm>
            <a:off x="2981447" y="428625"/>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ounded Rectangle 35"/>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Et</a:t>
            </a:r>
            <a:endParaRPr lang="fr-FR" sz="3600" cap="all" dirty="0">
              <a:solidFill>
                <a:schemeClr val="accent6"/>
              </a:solidFill>
              <a:latin typeface="Arial Black" panose="020B0A04020102020204" pitchFamily="34" charset="0"/>
            </a:endParaRPr>
          </a:p>
          <a:p>
            <a:r>
              <a:rPr lang="fr-FR" sz="3600" cap="all" dirty="0">
                <a:solidFill>
                  <a:srgbClr val="00B0F0"/>
                </a:solidFill>
                <a:latin typeface="Arial Black" panose="020B0A04020102020204" pitchFamily="34" charset="0"/>
              </a:rPr>
              <a:t>Après ?</a:t>
            </a:r>
          </a:p>
        </p:txBody>
      </p:sp>
      <p:sp>
        <p:nvSpPr>
          <p:cNvPr id="24" name="Rectangle 23"/>
          <p:cNvSpPr/>
          <p:nvPr/>
        </p:nvSpPr>
        <p:spPr>
          <a:xfrm>
            <a:off x="2979046" y="3167905"/>
            <a:ext cx="6082684" cy="1015663"/>
          </a:xfrm>
          <a:prstGeom prst="rect">
            <a:avLst/>
          </a:prstGeom>
        </p:spPr>
        <p:txBody>
          <a:bodyPr wrap="square">
            <a:spAutoFit/>
          </a:bodyPr>
          <a:lstStyle/>
          <a:p>
            <a:pPr algn="ctr"/>
            <a:r>
              <a:rPr lang="fr-FR" sz="2000" dirty="0">
                <a:solidFill>
                  <a:schemeClr val="tx1">
                    <a:lumMod val="75000"/>
                    <a:lumOff val="25000"/>
                  </a:schemeClr>
                </a:solidFill>
                <a:latin typeface="Arial Black" panose="020B0A04020102020204" pitchFamily="34" charset="0"/>
              </a:rPr>
              <a:t>Soit les petits </a:t>
            </a:r>
            <a:br>
              <a:rPr lang="fr-FR" sz="2000" dirty="0">
                <a:solidFill>
                  <a:schemeClr val="tx1">
                    <a:lumMod val="75000"/>
                    <a:lumOff val="25000"/>
                  </a:schemeClr>
                </a:solidFill>
                <a:latin typeface="Arial Black" panose="020B0A04020102020204" pitchFamily="34" charset="0"/>
              </a:rPr>
            </a:br>
            <a:r>
              <a:rPr lang="fr-FR" sz="2000" u="sng" dirty="0">
                <a:solidFill>
                  <a:srgbClr val="C00000"/>
                </a:solidFill>
                <a:latin typeface="Arial Black" panose="020B0A04020102020204" pitchFamily="34" charset="0"/>
              </a:rPr>
              <a:t>ne ressemblent pas</a:t>
            </a:r>
            <a:r>
              <a:rPr lang="fr-FR" sz="2000" dirty="0">
                <a:solidFill>
                  <a:schemeClr val="tx1">
                    <a:lumMod val="75000"/>
                    <a:lumOff val="25000"/>
                  </a:schemeClr>
                </a:solidFill>
                <a:latin typeface="Arial Black" panose="020B0A04020102020204" pitchFamily="34" charset="0"/>
              </a:rPr>
              <a:t> </a:t>
            </a:r>
            <a:br>
              <a:rPr lang="fr-FR" sz="2000" dirty="0">
                <a:solidFill>
                  <a:schemeClr val="tx1">
                    <a:lumMod val="75000"/>
                    <a:lumOff val="25000"/>
                  </a:schemeClr>
                </a:solidFill>
                <a:latin typeface="Arial Black" panose="020B0A04020102020204" pitchFamily="34" charset="0"/>
              </a:rPr>
            </a:br>
            <a:r>
              <a:rPr lang="fr-FR" sz="2000" dirty="0">
                <a:solidFill>
                  <a:schemeClr val="tx1">
                    <a:lumMod val="75000"/>
                    <a:lumOff val="25000"/>
                  </a:schemeClr>
                </a:solidFill>
                <a:latin typeface="Arial Black" panose="020B0A04020102020204" pitchFamily="34" charset="0"/>
              </a:rPr>
              <a:t>aux grands</a:t>
            </a:r>
          </a:p>
        </p:txBody>
      </p:sp>
      <p:pic>
        <p:nvPicPr>
          <p:cNvPr id="3" name="Picture 2">
            <a:extLst>
              <a:ext uri="{FF2B5EF4-FFF2-40B4-BE49-F238E27FC236}">
                <a16:creationId xmlns:a16="http://schemas.microsoft.com/office/drawing/2014/main" id="{C015BA04-8FC7-ADFE-4CF2-18CACBA3CC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4360" y="733425"/>
            <a:ext cx="8131577" cy="5746185"/>
          </a:xfrm>
          <a:prstGeom prst="rect">
            <a:avLst/>
          </a:prstGeom>
        </p:spPr>
      </p:pic>
      <p:sp>
        <p:nvSpPr>
          <p:cNvPr id="5" name="object 269">
            <a:extLst>
              <a:ext uri="{FF2B5EF4-FFF2-40B4-BE49-F238E27FC236}">
                <a16:creationId xmlns:a16="http://schemas.microsoft.com/office/drawing/2014/main" id="{90DC7ADB-84B4-FC1D-0DF9-9665D863C829}"/>
              </a:ext>
            </a:extLst>
          </p:cNvPr>
          <p:cNvSpPr/>
          <p:nvPr/>
        </p:nvSpPr>
        <p:spPr>
          <a:xfrm>
            <a:off x="8991" y="6527812"/>
            <a:ext cx="10682998" cy="1032192"/>
          </a:xfrm>
          <a:prstGeom prst="rect">
            <a:avLst/>
          </a:prstGeom>
          <a:blipFill>
            <a:blip r:embed="rId6" cstate="print"/>
            <a:stretch>
              <a:fillRect/>
            </a:stretch>
          </a:blipFill>
        </p:spPr>
        <p:txBody>
          <a:bodyPr wrap="square" lIns="0" tIns="0" rIns="0" bIns="0" rtlCol="0"/>
          <a:lstStyle/>
          <a:p>
            <a:endParaRPr/>
          </a:p>
        </p:txBody>
      </p:sp>
      <p:sp>
        <p:nvSpPr>
          <p:cNvPr id="6" name="object 270">
            <a:extLst>
              <a:ext uri="{FF2B5EF4-FFF2-40B4-BE49-F238E27FC236}">
                <a16:creationId xmlns:a16="http://schemas.microsoft.com/office/drawing/2014/main" id="{312C7509-2B1D-6D0F-5FDA-0972FA70E6FB}"/>
              </a:ext>
            </a:extLst>
          </p:cNvPr>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pic>
        <p:nvPicPr>
          <p:cNvPr id="4" name="Son enregistré">
            <a:hlinkClick r:id="" action="ppaction://media"/>
            <a:extLst>
              <a:ext uri="{FF2B5EF4-FFF2-40B4-BE49-F238E27FC236}">
                <a16:creationId xmlns:a16="http://schemas.microsoft.com/office/drawing/2014/main" id="{FAD89EFF-3148-B320-BA16-8561FB2A1C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4078337273"/>
      </p:ext>
    </p:extLst>
  </p:cSld>
  <p:clrMapOvr>
    <a:masterClrMapping/>
  </p:clrMapOvr>
  <mc:AlternateContent xmlns:mc="http://schemas.openxmlformats.org/markup-compatibility/2006" xmlns:p14="http://schemas.microsoft.com/office/powerpoint/2010/main">
    <mc:Choice Requires="p14">
      <p:transition spd="med" p14:dur="700" advTm="30165">
        <p:fade/>
      </p:transition>
    </mc:Choice>
    <mc:Fallback xmlns="">
      <p:transition spd="med" advTm="301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8" name="Group 7">
            <a:extLst>
              <a:ext uri="{FF2B5EF4-FFF2-40B4-BE49-F238E27FC236}">
                <a16:creationId xmlns:a16="http://schemas.microsoft.com/office/drawing/2014/main" id="{6D8C670F-FDBC-04EC-7D2B-7B7469DB924E}"/>
              </a:ext>
            </a:extLst>
          </p:cNvPr>
          <p:cNvGrpSpPr/>
          <p:nvPr/>
        </p:nvGrpSpPr>
        <p:grpSpPr>
          <a:xfrm>
            <a:off x="1574800" y="1855337"/>
            <a:ext cx="7543800" cy="4189079"/>
            <a:chOff x="1574798" y="1850051"/>
            <a:chExt cx="7543800" cy="4189079"/>
          </a:xfrm>
          <a:effectLst>
            <a:outerShdw dist="101600" dir="7920000" algn="ctr" rotWithShape="0">
              <a:schemeClr val="tx1">
                <a:alpha val="25000"/>
              </a:schemeClr>
            </a:outerShdw>
          </a:effectLst>
        </p:grpSpPr>
        <p:sp>
          <p:nvSpPr>
            <p:cNvPr id="11" name="Rounded Rectangle 25">
              <a:extLst>
                <a:ext uri="{FF2B5EF4-FFF2-40B4-BE49-F238E27FC236}">
                  <a16:creationId xmlns:a16="http://schemas.microsoft.com/office/drawing/2014/main" id="{FBAFA44A-30A2-C2A3-212E-86CAA2893300}"/>
                </a:ext>
              </a:extLst>
            </p:cNvPr>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val 11">
              <a:extLst>
                <a:ext uri="{FF2B5EF4-FFF2-40B4-BE49-F238E27FC236}">
                  <a16:creationId xmlns:a16="http://schemas.microsoft.com/office/drawing/2014/main" id="{AE6AE6AA-47FA-F328-6DD8-C655872064F8}"/>
                </a:ext>
              </a:extLst>
            </p:cNvPr>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Freeform 406">
            <a:extLst>
              <a:ext uri="{FF2B5EF4-FFF2-40B4-BE49-F238E27FC236}">
                <a16:creationId xmlns:a16="http://schemas.microsoft.com/office/drawing/2014/main" id="{DC9DB687-E8AE-2318-3D4B-BA634D52E298}"/>
              </a:ext>
            </a:extLst>
          </p:cNvPr>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 name="Rectangle 13">
            <a:extLst>
              <a:ext uri="{FF2B5EF4-FFF2-40B4-BE49-F238E27FC236}">
                <a16:creationId xmlns:a16="http://schemas.microsoft.com/office/drawing/2014/main" id="{17A678CC-19D5-ABC7-3262-EBD93702FA5D}"/>
              </a:ext>
            </a:extLst>
          </p:cNvPr>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sp>
        <p:nvSpPr>
          <p:cNvPr id="313" name="Rectangle 312"/>
          <p:cNvSpPr/>
          <p:nvPr/>
        </p:nvSpPr>
        <p:spPr>
          <a:xfrm>
            <a:off x="1843769" y="2253453"/>
            <a:ext cx="7102940" cy="3046988"/>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Et les</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MOUSTIQUES</a:t>
            </a:r>
          </a:p>
          <a:p>
            <a:pPr algn="ctr"/>
            <a:r>
              <a:rPr lang="fr-FR" sz="4800" dirty="0">
                <a:solidFill>
                  <a:schemeClr val="tx1">
                    <a:lumMod val="75000"/>
                    <a:lumOff val="25000"/>
                  </a:schemeClr>
                </a:solidFill>
                <a:latin typeface="Androgyne" panose="05080000000003050000" pitchFamily="82" charset="0"/>
              </a:rPr>
              <a:t>Alors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1632" y="481470"/>
            <a:ext cx="3062872" cy="2951269"/>
          </a:xfrm>
          <a:prstGeom prst="rect">
            <a:avLst/>
          </a:prstGeom>
          <a:effectLst>
            <a:outerShdw dist="215900" dir="8700000" algn="ctr" rotWithShape="0">
              <a:schemeClr val="tx1">
                <a:alpha val="10000"/>
              </a:schemeClr>
            </a:outerShdw>
          </a:effectLst>
        </p:spPr>
      </p:pic>
      <p:sp>
        <p:nvSpPr>
          <p:cNvPr id="19" name="Rounded Rectangle 18"/>
          <p:cNvSpPr/>
          <p:nvPr/>
        </p:nvSpPr>
        <p:spPr>
          <a:xfrm rot="21236668">
            <a:off x="520499" y="168573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rot="21203686">
            <a:off x="167756" y="1736055"/>
            <a:ext cx="4192948"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Connaissance du moustique</a:t>
            </a:r>
          </a:p>
        </p:txBody>
      </p:sp>
      <p:pic>
        <p:nvPicPr>
          <p:cNvPr id="3" name="Son enregistré">
            <a:hlinkClick r:id="" action="ppaction://media"/>
            <a:extLst>
              <a:ext uri="{FF2B5EF4-FFF2-40B4-BE49-F238E27FC236}">
                <a16:creationId xmlns:a16="http://schemas.microsoft.com/office/drawing/2014/main" id="{125AE045-035F-5657-6669-BAB97145E8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2153875498"/>
      </p:ext>
    </p:extLst>
  </p:cSld>
  <p:clrMapOvr>
    <a:masterClrMapping/>
  </p:clrMapOvr>
  <mc:AlternateContent xmlns:mc="http://schemas.openxmlformats.org/markup-compatibility/2006" xmlns:p14="http://schemas.microsoft.com/office/powerpoint/2010/main">
    <mc:Choice Requires="p14">
      <p:transition spd="med" p14:dur="700" advTm="9246">
        <p:fade/>
      </p:transition>
    </mc:Choice>
    <mc:Fallback xmlns="">
      <p:transition spd="med" advTm="92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7" name="Rectangle 6"/>
          <p:cNvSpPr/>
          <p:nvPr/>
        </p:nvSpPr>
        <p:spPr>
          <a:xfrm>
            <a:off x="-26284" y="-104775"/>
            <a:ext cx="1650644" cy="7667625"/>
          </a:xfrm>
          <a:prstGeom prst="rect">
            <a:avLst/>
          </a:prstGeom>
          <a:solidFill>
            <a:srgbClr val="1F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624360" y="-104775"/>
            <a:ext cx="9069040" cy="76676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23584"/>
          <a:stretch/>
        </p:blipFill>
        <p:spPr>
          <a:xfrm>
            <a:off x="1436308" y="451008"/>
            <a:ext cx="8842437" cy="6534155"/>
          </a:xfrm>
          <a:prstGeom prst="rect">
            <a:avLst/>
          </a:prstGeom>
        </p:spPr>
      </p:pic>
      <p:sp>
        <p:nvSpPr>
          <p:cNvPr id="6" name="Oval Callout 5"/>
          <p:cNvSpPr/>
          <p:nvPr/>
        </p:nvSpPr>
        <p:spPr>
          <a:xfrm>
            <a:off x="8109522" y="353385"/>
            <a:ext cx="1580650" cy="1476494"/>
          </a:xfrm>
          <a:prstGeom prst="wedgeEllipseCallout">
            <a:avLst>
              <a:gd name="adj1" fmla="val -52780"/>
              <a:gd name="adj2" fmla="val 65273"/>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8394701" y="768466"/>
            <a:ext cx="1066800" cy="584775"/>
          </a:xfrm>
          <a:prstGeom prst="rect">
            <a:avLst/>
          </a:prstGeom>
        </p:spPr>
        <p:txBody>
          <a:bodyPr wrap="square">
            <a:spAutoFit/>
          </a:bodyPr>
          <a:lstStyle/>
          <a:p>
            <a:r>
              <a:rPr lang="fr-FR" sz="3200" cap="all" dirty="0">
                <a:solidFill>
                  <a:schemeClr val="bg1"/>
                </a:solidFill>
                <a:latin typeface="Arial Black" panose="020B0A04020102020204" pitchFamily="34" charset="0"/>
              </a:rPr>
              <a:t>AIR</a:t>
            </a:r>
          </a:p>
        </p:txBody>
      </p:sp>
      <p:grpSp>
        <p:nvGrpSpPr>
          <p:cNvPr id="8" name="Group 7"/>
          <p:cNvGrpSpPr/>
          <p:nvPr/>
        </p:nvGrpSpPr>
        <p:grpSpPr>
          <a:xfrm>
            <a:off x="702580" y="5692365"/>
            <a:ext cx="1580650" cy="1476494"/>
            <a:chOff x="2024577" y="5712113"/>
            <a:chExt cx="1580650" cy="1476494"/>
          </a:xfrm>
        </p:grpSpPr>
        <p:sp>
          <p:nvSpPr>
            <p:cNvPr id="25" name="Oval Callout 24"/>
            <p:cNvSpPr/>
            <p:nvPr/>
          </p:nvSpPr>
          <p:spPr>
            <a:xfrm>
              <a:off x="2024577" y="5712113"/>
              <a:ext cx="1580650" cy="1476494"/>
            </a:xfrm>
            <a:prstGeom prst="wedgeEllipseCallout">
              <a:avLst>
                <a:gd name="adj1" fmla="val 56012"/>
                <a:gd name="adj2" fmla="val -53966"/>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2024577" y="6213402"/>
              <a:ext cx="1580649" cy="584775"/>
            </a:xfrm>
            <a:prstGeom prst="rect">
              <a:avLst/>
            </a:prstGeom>
          </p:spPr>
          <p:txBody>
            <a:bodyPr wrap="square">
              <a:spAutoFit/>
            </a:bodyPr>
            <a:lstStyle/>
            <a:p>
              <a:pPr algn="ctr"/>
              <a:r>
                <a:rPr lang="fr-FR" sz="3200" cap="all" dirty="0">
                  <a:solidFill>
                    <a:schemeClr val="bg1"/>
                  </a:solidFill>
                  <a:latin typeface="Arial Black" panose="020B0A04020102020204" pitchFamily="34" charset="0"/>
                </a:rPr>
                <a:t>EAU</a:t>
              </a:r>
            </a:p>
          </p:txBody>
        </p:sp>
      </p:grpSp>
      <p:sp>
        <p:nvSpPr>
          <p:cNvPr id="28" name="Rectangle 27"/>
          <p:cNvSpPr/>
          <p:nvPr/>
        </p:nvSpPr>
        <p:spPr>
          <a:xfrm>
            <a:off x="3822700" y="2627030"/>
            <a:ext cx="1580649" cy="307777"/>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Adulte</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Rectangle 28"/>
          <p:cNvSpPr/>
          <p:nvPr/>
        </p:nvSpPr>
        <p:spPr>
          <a:xfrm>
            <a:off x="6250757" y="2263848"/>
            <a:ext cx="1580649" cy="307777"/>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Repas sanguin</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Rectangle 29"/>
          <p:cNvSpPr/>
          <p:nvPr/>
        </p:nvSpPr>
        <p:spPr>
          <a:xfrm>
            <a:off x="8871452" y="2310015"/>
            <a:ext cx="1580649" cy="523220"/>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Ponte X5 dans la vie d’une femelle</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Rectangle 30"/>
          <p:cNvSpPr/>
          <p:nvPr/>
        </p:nvSpPr>
        <p:spPr>
          <a:xfrm>
            <a:off x="2922732" y="4092779"/>
            <a:ext cx="1580649" cy="307777"/>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Emergence</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Rectangle 31"/>
          <p:cNvSpPr/>
          <p:nvPr/>
        </p:nvSpPr>
        <p:spPr>
          <a:xfrm>
            <a:off x="3579473" y="6286650"/>
            <a:ext cx="1580649" cy="307777"/>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Nymphe</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3" name="Rectangle 32"/>
          <p:cNvSpPr/>
          <p:nvPr/>
        </p:nvSpPr>
        <p:spPr>
          <a:xfrm>
            <a:off x="6109316" y="6296471"/>
            <a:ext cx="2513984" cy="307777"/>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Larves du stade 1 à 4</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8" name="Rectangle 37"/>
          <p:cNvSpPr/>
          <p:nvPr/>
        </p:nvSpPr>
        <p:spPr>
          <a:xfrm>
            <a:off x="8433180" y="5012455"/>
            <a:ext cx="2513984" cy="523220"/>
          </a:xfrm>
          <a:prstGeom prst="rect">
            <a:avLst/>
          </a:prstGeom>
        </p:spPr>
        <p:txBody>
          <a:bodyPr wrap="square">
            <a:spAutoFit/>
          </a:bodyPr>
          <a:lstStyle/>
          <a:p>
            <a:pPr algn="ctr"/>
            <a:r>
              <a:rPr lang="fr-FR" sz="1400" dirty="0">
                <a:solidFill>
                  <a:schemeClr val="tx1">
                    <a:lumMod val="65000"/>
                    <a:lumOff val="35000"/>
                  </a:schemeClr>
                </a:solidFill>
                <a:latin typeface="Arial" panose="020B0604020202020204" pitchFamily="34" charset="0"/>
                <a:cs typeface="Arial" panose="020B0604020202020204" pitchFamily="34" charset="0"/>
              </a:rPr>
              <a:t>Œufs X50 </a:t>
            </a:r>
            <a:br>
              <a:rPr lang="fr-FR" sz="1400" dirty="0">
                <a:solidFill>
                  <a:schemeClr val="tx1">
                    <a:lumMod val="65000"/>
                    <a:lumOff val="35000"/>
                  </a:schemeClr>
                </a:solidFill>
                <a:latin typeface="Arial" panose="020B0604020202020204" pitchFamily="34" charset="0"/>
                <a:cs typeface="Arial" panose="020B0604020202020204" pitchFamily="34" charset="0"/>
              </a:rPr>
            </a:br>
            <a:r>
              <a:rPr lang="fr-FR" sz="1400" dirty="0">
                <a:solidFill>
                  <a:schemeClr val="tx1">
                    <a:lumMod val="65000"/>
                    <a:lumOff val="35000"/>
                  </a:schemeClr>
                </a:solidFill>
                <a:latin typeface="Arial" panose="020B0604020202020204" pitchFamily="34" charset="0"/>
                <a:cs typeface="Arial" panose="020B0604020202020204" pitchFamily="34" charset="0"/>
              </a:rPr>
              <a:t>par ponte</a:t>
            </a:r>
            <a:endParaRPr lang="fr-FR"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Rounded Rectangle 35">
            <a:extLst>
              <a:ext uri="{FF2B5EF4-FFF2-40B4-BE49-F238E27FC236}">
                <a16:creationId xmlns:a16="http://schemas.microsoft.com/office/drawing/2014/main" id="{00C06C88-FB60-F294-FA60-FD00800F2B7D}"/>
              </a:ext>
            </a:extLst>
          </p:cNvPr>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39E9FFDA-A26A-5520-3E38-97C792E3A25B}"/>
              </a:ext>
            </a:extLst>
          </p:cNvPr>
          <p:cNvSpPr/>
          <p:nvPr/>
        </p:nvSpPr>
        <p:spPr>
          <a:xfrm>
            <a:off x="241301" y="45899"/>
            <a:ext cx="6378975" cy="1754326"/>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Et les</a:t>
            </a:r>
            <a:endParaRPr lang="fr-FR" sz="3600" cap="all" dirty="0">
              <a:solidFill>
                <a:schemeClr val="accent6"/>
              </a:solidFill>
              <a:latin typeface="Arial Black" panose="020B0A04020102020204" pitchFamily="34" charset="0"/>
            </a:endParaRPr>
          </a:p>
          <a:p>
            <a:r>
              <a:rPr lang="fr-FR" sz="3600" cap="all" dirty="0">
                <a:solidFill>
                  <a:srgbClr val="E75E07"/>
                </a:solidFill>
                <a:latin typeface="Arial Black" panose="020B0A04020102020204" pitchFamily="34" charset="0"/>
              </a:rPr>
              <a:t>Moustiques</a:t>
            </a:r>
          </a:p>
          <a:p>
            <a:r>
              <a:rPr lang="fr-FR" sz="3600" dirty="0">
                <a:solidFill>
                  <a:schemeClr val="tx1">
                    <a:lumMod val="75000"/>
                    <a:lumOff val="25000"/>
                  </a:schemeClr>
                </a:solidFill>
                <a:latin typeface="Androgyne" panose="05080000000003050000" pitchFamily="82" charset="0"/>
              </a:rPr>
              <a:t>Alors ?</a:t>
            </a:r>
          </a:p>
        </p:txBody>
      </p:sp>
      <p:pic>
        <p:nvPicPr>
          <p:cNvPr id="12" name="Son enregistré">
            <a:hlinkClick r:id="" action="ppaction://media"/>
            <a:extLst>
              <a:ext uri="{FF2B5EF4-FFF2-40B4-BE49-F238E27FC236}">
                <a16:creationId xmlns:a16="http://schemas.microsoft.com/office/drawing/2014/main" id="{5277F5C4-7937-5826-DB3D-BBA5C4625C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4179107762"/>
      </p:ext>
    </p:extLst>
  </p:cSld>
  <p:clrMapOvr>
    <a:masterClrMapping/>
  </p:clrMapOvr>
  <mc:AlternateContent xmlns:mc="http://schemas.openxmlformats.org/markup-compatibility/2006" xmlns:p14="http://schemas.microsoft.com/office/powerpoint/2010/main">
    <mc:Choice Requires="p14">
      <p:transition spd="med" p14:dur="700" advTm="42500">
        <p:fade/>
      </p:transition>
    </mc:Choice>
    <mc:Fallback xmlns="">
      <p:transition spd="med" advTm="4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9" name="Group 8"/>
          <p:cNvGrpSpPr/>
          <p:nvPr/>
        </p:nvGrpSpPr>
        <p:grpSpPr>
          <a:xfrm>
            <a:off x="1574798" y="1850051"/>
            <a:ext cx="7543800" cy="4189079"/>
            <a:chOff x="1574798" y="1850051"/>
            <a:chExt cx="7543800" cy="4189079"/>
          </a:xfrm>
          <a:effectLst>
            <a:outerShdw dist="101600" dir="7920000" algn="ctr" rotWithShape="0">
              <a:schemeClr val="tx1">
                <a:alpha val="25000"/>
              </a:schemeClr>
            </a:outerShdw>
          </a:effectLst>
        </p:grpSpPr>
        <p:sp>
          <p:nvSpPr>
            <p:cNvPr id="5" name="Rounded Rectangle 4"/>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9"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Rectangle 6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645" t="3652" r="3652" b="2645"/>
          <a:stretch/>
        </p:blipFill>
        <p:spPr>
          <a:xfrm>
            <a:off x="6969462" y="513303"/>
            <a:ext cx="2721920" cy="2721920"/>
          </a:xfrm>
          <a:prstGeom prst="ellipse">
            <a:avLst/>
          </a:prstGeom>
          <a:effectLst>
            <a:outerShdw dist="50800" dir="5400000" algn="ctr" rotWithShape="0">
              <a:schemeClr val="tx1">
                <a:alpha val="13000"/>
              </a:schemeClr>
            </a:outerShdw>
          </a:effectLst>
        </p:spPr>
      </p:pic>
      <p:sp>
        <p:nvSpPr>
          <p:cNvPr id="22" name="Rectangle 21"/>
          <p:cNvSpPr/>
          <p:nvPr/>
        </p:nvSpPr>
        <p:spPr>
          <a:xfrm>
            <a:off x="1843769" y="2253453"/>
            <a:ext cx="7102940" cy="3046988"/>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Le</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MOUSTIQUE « TIGRE »</a:t>
            </a:r>
          </a:p>
          <a:p>
            <a:pPr algn="ctr"/>
            <a:endParaRPr lang="fr-FR" sz="4800" cap="all" dirty="0">
              <a:solidFill>
                <a:srgbClr val="C00000"/>
              </a:solidFill>
              <a:latin typeface="Arial Black" panose="020B0A04020102020204" pitchFamily="34" charset="0"/>
            </a:endParaRPr>
          </a:p>
        </p:txBody>
      </p:sp>
      <p:grpSp>
        <p:nvGrpSpPr>
          <p:cNvPr id="24" name="Group 23"/>
          <p:cNvGrpSpPr/>
          <p:nvPr/>
        </p:nvGrpSpPr>
        <p:grpSpPr>
          <a:xfrm>
            <a:off x="8310287" y="1338866"/>
            <a:ext cx="2370413" cy="2747359"/>
            <a:chOff x="11108931" y="1876425"/>
            <a:chExt cx="3114675" cy="3609975"/>
          </a:xfrm>
        </p:grpSpPr>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8931" y="1876425"/>
              <a:ext cx="3114675" cy="3609975"/>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12014" t="19425" r="10667" b="3256"/>
            <a:stretch/>
          </p:blipFill>
          <p:spPr>
            <a:xfrm>
              <a:off x="11828296" y="2144202"/>
              <a:ext cx="1835885" cy="1835885"/>
            </a:xfrm>
            <a:prstGeom prst="ellipse">
              <a:avLst/>
            </a:prstGeom>
          </p:spPr>
        </p:pic>
      </p:grpSp>
      <p:sp>
        <p:nvSpPr>
          <p:cNvPr id="27" name="Rounded Rectangle 26"/>
          <p:cNvSpPr/>
          <p:nvPr/>
        </p:nvSpPr>
        <p:spPr>
          <a:xfrm rot="21236668">
            <a:off x="520499" y="168573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rot="21203686">
            <a:off x="167756" y="1736055"/>
            <a:ext cx="4192948"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Connaissance du moustique</a:t>
            </a:r>
          </a:p>
        </p:txBody>
      </p:sp>
      <p:pic>
        <p:nvPicPr>
          <p:cNvPr id="6" name="Son enregistré">
            <a:hlinkClick r:id="" action="ppaction://media"/>
            <a:extLst>
              <a:ext uri="{FF2B5EF4-FFF2-40B4-BE49-F238E27FC236}">
                <a16:creationId xmlns:a16="http://schemas.microsoft.com/office/drawing/2014/main" id="{97B6BA9B-18D3-D0E1-0D38-0CAE767632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4019969221"/>
      </p:ext>
    </p:extLst>
  </p:cSld>
  <p:clrMapOvr>
    <a:masterClrMapping/>
  </p:clrMapOvr>
  <mc:AlternateContent xmlns:mc="http://schemas.openxmlformats.org/markup-compatibility/2006" xmlns:p14="http://schemas.microsoft.com/office/powerpoint/2010/main">
    <mc:Choice Requires="p14">
      <p:transition spd="med" p14:dur="700" advTm="11615">
        <p:fade/>
      </p:transition>
    </mc:Choice>
    <mc:Fallback xmlns="">
      <p:transition spd="med" advTm="116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30" name="Rounded Rectangle 29"/>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C’est</a:t>
            </a:r>
            <a:endParaRPr lang="fr-FR" sz="3600" cap="all" dirty="0">
              <a:solidFill>
                <a:schemeClr val="accent6"/>
              </a:solidFill>
              <a:latin typeface="Arial Black" panose="020B0A04020102020204" pitchFamily="34" charset="0"/>
            </a:endParaRPr>
          </a:p>
          <a:p>
            <a:r>
              <a:rPr lang="fr-FR" sz="3600" cap="all" dirty="0">
                <a:solidFill>
                  <a:schemeClr val="accent6">
                    <a:lumMod val="75000"/>
                  </a:schemeClr>
                </a:solidFill>
                <a:latin typeface="Arial Black" panose="020B0A04020102020204" pitchFamily="34" charset="0"/>
              </a:rPr>
              <a:t>QUI ?</a:t>
            </a:r>
          </a:p>
        </p:txBody>
      </p:sp>
      <p:sp>
        <p:nvSpPr>
          <p:cNvPr id="4" name="Rectangle 3"/>
          <p:cNvSpPr/>
          <p:nvPr/>
        </p:nvSpPr>
        <p:spPr>
          <a:xfrm>
            <a:off x="5632686" y="-152238"/>
            <a:ext cx="5039690" cy="705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5851223" y="352425"/>
            <a:ext cx="4944256" cy="1446550"/>
          </a:xfrm>
          <a:prstGeom prst="rect">
            <a:avLst/>
          </a:prstGeom>
        </p:spPr>
        <p:txBody>
          <a:bodyPr wrap="square">
            <a:spAutoFit/>
          </a:bodyPr>
          <a:lstStyle/>
          <a:p>
            <a:pPr marL="97200">
              <a:spcBef>
                <a:spcPts val="1800"/>
              </a:spcBef>
            </a:pPr>
            <a:r>
              <a:rPr lang="fr-FR" sz="1600" cap="all" dirty="0">
                <a:solidFill>
                  <a:schemeClr val="accent6">
                    <a:lumMod val="75000"/>
                  </a:schemeClr>
                </a:solidFill>
                <a:latin typeface="Arial Black" panose="020B0A04020102020204" pitchFamily="34" charset="0"/>
              </a:rPr>
              <a:t>Moustique </a:t>
            </a:r>
            <a:r>
              <a:rPr lang="fr-FR" sz="1600" i="1" cap="all" dirty="0" err="1">
                <a:solidFill>
                  <a:schemeClr val="accent6">
                    <a:lumMod val="75000"/>
                  </a:schemeClr>
                </a:solidFill>
                <a:latin typeface="Arial Black" panose="020B0A04020102020204" pitchFamily="34" charset="0"/>
              </a:rPr>
              <a:t>Aedes</a:t>
            </a:r>
            <a:r>
              <a:rPr lang="fr-FR" sz="1600" i="1" cap="all" dirty="0">
                <a:solidFill>
                  <a:schemeClr val="accent6">
                    <a:lumMod val="75000"/>
                  </a:schemeClr>
                </a:solidFill>
                <a:latin typeface="Arial Black" panose="020B0A04020102020204" pitchFamily="34" charset="0"/>
              </a:rPr>
              <a:t> </a:t>
            </a:r>
            <a:r>
              <a:rPr lang="fr-FR" sz="1600" i="1" cap="all" dirty="0" err="1">
                <a:solidFill>
                  <a:schemeClr val="accent6">
                    <a:lumMod val="75000"/>
                  </a:schemeClr>
                </a:solidFill>
                <a:latin typeface="Arial Black" panose="020B0A04020102020204" pitchFamily="34" charset="0"/>
              </a:rPr>
              <a:t>albopictus</a:t>
            </a:r>
            <a:endParaRPr lang="fr-FR" sz="1600" i="1" cap="all" dirty="0">
              <a:solidFill>
                <a:schemeClr val="accent6">
                  <a:lumMod val="75000"/>
                </a:schemeClr>
              </a:solidFill>
              <a:latin typeface="Arial Black" panose="020B0A04020102020204" pitchFamily="34" charset="0"/>
            </a:endParaRPr>
          </a:p>
          <a:p>
            <a:pPr marL="457200" indent="-360000">
              <a:spcBef>
                <a:spcPts val="1200"/>
              </a:spcBef>
              <a:buFont typeface="Arial" panose="020B0604020202020204" pitchFamily="34" charset="0"/>
              <a:buChar char="•"/>
            </a:pPr>
            <a:r>
              <a:rPr lang="fr-FR" sz="1400" dirty="0">
                <a:solidFill>
                  <a:schemeClr val="tx1">
                    <a:lumMod val="75000"/>
                    <a:lumOff val="25000"/>
                  </a:schemeClr>
                </a:solidFill>
                <a:latin typeface="Arial Black" panose="020B0A04020102020204" pitchFamily="34" charset="0"/>
              </a:rPr>
              <a:t>Noir rayé de blanc</a:t>
            </a:r>
          </a:p>
          <a:p>
            <a:pPr marL="457200" indent="-360000">
              <a:spcBef>
                <a:spcPts val="1200"/>
              </a:spcBef>
              <a:buFont typeface="Arial" panose="020B0604020202020204" pitchFamily="34" charset="0"/>
              <a:buChar char="•"/>
            </a:pPr>
            <a:r>
              <a:rPr lang="fr-FR" sz="1400" dirty="0">
                <a:solidFill>
                  <a:schemeClr val="tx1">
                    <a:lumMod val="75000"/>
                    <a:lumOff val="25000"/>
                  </a:schemeClr>
                </a:solidFill>
                <a:latin typeface="Arial Black" panose="020B0A04020102020204" pitchFamily="34" charset="0"/>
              </a:rPr>
              <a:t>Pique le jour &amp; le soir</a:t>
            </a:r>
          </a:p>
          <a:p>
            <a:pPr marL="457200" indent="-360000">
              <a:spcBef>
                <a:spcPts val="1200"/>
              </a:spcBef>
              <a:buFont typeface="Arial" panose="020B0604020202020204" pitchFamily="34" charset="0"/>
              <a:buChar char="•"/>
            </a:pPr>
            <a:r>
              <a:rPr lang="fr-FR" sz="1400" dirty="0">
                <a:solidFill>
                  <a:schemeClr val="tx1">
                    <a:lumMod val="75000"/>
                    <a:lumOff val="25000"/>
                  </a:schemeClr>
                </a:solidFill>
                <a:latin typeface="Arial Black" panose="020B0A04020102020204" pitchFamily="34" charset="0"/>
              </a:rPr>
              <a:t>Vit près de l’homme</a:t>
            </a:r>
          </a:p>
        </p:txBody>
      </p:sp>
      <p:sp>
        <p:nvSpPr>
          <p:cNvPr id="44" name="object 269"/>
          <p:cNvSpPr/>
          <p:nvPr/>
        </p:nvSpPr>
        <p:spPr>
          <a:xfrm>
            <a:off x="8991" y="6527812"/>
            <a:ext cx="10682998" cy="1032192"/>
          </a:xfrm>
          <a:prstGeom prst="rect">
            <a:avLst/>
          </a:prstGeom>
          <a:blipFill>
            <a:blip r:embed="rId5" cstate="print"/>
            <a:stretch>
              <a:fillRect/>
            </a:stretch>
          </a:blipFill>
        </p:spPr>
        <p:txBody>
          <a:bodyPr wrap="square" lIns="0" tIns="0" rIns="0" bIns="0" rtlCol="0"/>
          <a:lstStyle/>
          <a:p>
            <a:endParaRPr/>
          </a:p>
        </p:txBody>
      </p:sp>
      <p:sp>
        <p:nvSpPr>
          <p:cNvPr id="4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grpSp>
        <p:nvGrpSpPr>
          <p:cNvPr id="3" name="Group 2"/>
          <p:cNvGrpSpPr/>
          <p:nvPr/>
        </p:nvGrpSpPr>
        <p:grpSpPr>
          <a:xfrm>
            <a:off x="958349" y="2132542"/>
            <a:ext cx="8083218" cy="4353488"/>
            <a:chOff x="393700" y="2711668"/>
            <a:chExt cx="9042244" cy="4870003"/>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7046" t="2507" r="12906" b="1856"/>
            <a:stretch/>
          </p:blipFill>
          <p:spPr>
            <a:xfrm>
              <a:off x="393700" y="2726008"/>
              <a:ext cx="5193996" cy="3341417"/>
            </a:xfrm>
            <a:prstGeom prst="rect">
              <a:avLst/>
            </a:prstGeom>
            <a:ln w="57150">
              <a:solidFill>
                <a:schemeClr val="bg1"/>
              </a:solidFill>
            </a:ln>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5108" y="2711668"/>
              <a:ext cx="3632765" cy="2403118"/>
            </a:xfrm>
            <a:prstGeom prst="rect">
              <a:avLst/>
            </a:prstGeom>
            <a:ln w="57150">
              <a:solidFill>
                <a:schemeClr val="bg1"/>
              </a:solidFill>
            </a:ln>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6986" t="-39" r="29363" b="39"/>
            <a:stretch/>
          </p:blipFill>
          <p:spPr>
            <a:xfrm>
              <a:off x="5785108" y="5178553"/>
              <a:ext cx="3650836" cy="2403118"/>
            </a:xfrm>
            <a:prstGeom prst="rect">
              <a:avLst/>
            </a:prstGeom>
            <a:ln w="57150">
              <a:solidFill>
                <a:schemeClr val="bg1"/>
              </a:solidFill>
            </a:ln>
          </p:spPr>
        </p:pic>
      </p:grpSp>
      <p:pic>
        <p:nvPicPr>
          <p:cNvPr id="7" name="Son enregistré">
            <a:hlinkClick r:id="" action="ppaction://media"/>
            <a:extLst>
              <a:ext uri="{FF2B5EF4-FFF2-40B4-BE49-F238E27FC236}">
                <a16:creationId xmlns:a16="http://schemas.microsoft.com/office/drawing/2014/main" id="{4708AE44-DD8B-EB2C-2C93-A07951772B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549169946"/>
      </p:ext>
    </p:extLst>
  </p:cSld>
  <p:clrMapOvr>
    <a:masterClrMapping/>
  </p:clrMapOvr>
  <mc:AlternateContent xmlns:mc="http://schemas.openxmlformats.org/markup-compatibility/2006" xmlns:p14="http://schemas.microsoft.com/office/powerpoint/2010/main">
    <mc:Choice Requires="p14">
      <p:transition spd="med" p14:dur="700" advTm="35600">
        <p:fade/>
      </p:transition>
    </mc:Choice>
    <mc:Fallback xmlns="">
      <p:transition spd="med" advTm="35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6" y="336906"/>
            <a:ext cx="10108726" cy="7225944"/>
            <a:chOff x="276076" y="336906"/>
            <a:chExt cx="10108726" cy="7225944"/>
          </a:xfrm>
        </p:grpSpPr>
        <p:sp>
          <p:nvSpPr>
            <p:cNvPr id="312" name="Rectangle 311"/>
            <p:cNvSpPr/>
            <p:nvPr/>
          </p:nvSpPr>
          <p:spPr>
            <a:xfrm>
              <a:off x="276076" y="336906"/>
              <a:ext cx="1538661"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sp>
        <p:nvSpPr>
          <p:cNvPr id="5" name="Rounded Rectangle 4"/>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Rectangle 312"/>
          <p:cNvSpPr/>
          <p:nvPr/>
        </p:nvSpPr>
        <p:spPr>
          <a:xfrm>
            <a:off x="1814737" y="2592348"/>
            <a:ext cx="6997640" cy="1754326"/>
          </a:xfrm>
          <a:prstGeom prst="rect">
            <a:avLst/>
          </a:prstGeom>
        </p:spPr>
        <p:txBody>
          <a:bodyPr wrap="square">
            <a:spAutoFit/>
          </a:bodyPr>
          <a:lstStyle/>
          <a:p>
            <a:pPr algn="ctr"/>
            <a:r>
              <a:rPr lang="fr-FR" sz="4800" cap="all" dirty="0">
                <a:solidFill>
                  <a:srgbClr val="C00000"/>
                </a:solidFill>
                <a:latin typeface="Arial Black" panose="020B0A04020102020204" pitchFamily="34" charset="0"/>
              </a:rPr>
              <a:t>LES Arthropodes</a:t>
            </a:r>
          </a:p>
          <a:p>
            <a:pPr algn="ctr"/>
            <a:r>
              <a:rPr lang="fr-FR" sz="6000" dirty="0">
                <a:solidFill>
                  <a:schemeClr val="tx1">
                    <a:lumMod val="75000"/>
                    <a:lumOff val="25000"/>
                  </a:schemeClr>
                </a:solidFill>
                <a:latin typeface="Androgyne" panose="05080000000003050000" pitchFamily="82" charset="0"/>
              </a:rPr>
              <a:t>Qui sont-ils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034" y="3612302"/>
            <a:ext cx="2660009" cy="3946550"/>
          </a:xfrm>
          <a:prstGeom prst="rect">
            <a:avLst/>
          </a:prstGeom>
          <a:effectLst>
            <a:outerShdw dist="50800" dir="10440000" algn="ctr" rotWithShape="0">
              <a:schemeClr val="tx1">
                <a:alpha val="26000"/>
              </a:scheme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83369">
            <a:off x="6829915" y="59561"/>
            <a:ext cx="1676610" cy="4453496"/>
          </a:xfrm>
          <a:prstGeom prst="rect">
            <a:avLst/>
          </a:prstGeom>
          <a:effectLst>
            <a:outerShdw dist="50800" dir="11520000" algn="ctr" rotWithShape="0">
              <a:schemeClr val="tx1">
                <a:alpha val="21000"/>
              </a:schemeClr>
            </a:outerShdw>
          </a:effectLst>
        </p:spPr>
      </p:pic>
      <p:grpSp>
        <p:nvGrpSpPr>
          <p:cNvPr id="8" name="Group 7"/>
          <p:cNvGrpSpPr/>
          <p:nvPr/>
        </p:nvGrpSpPr>
        <p:grpSpPr>
          <a:xfrm>
            <a:off x="7242775" y="4209724"/>
            <a:ext cx="1679597" cy="1683478"/>
            <a:chOff x="7242775" y="4209724"/>
            <a:chExt cx="1679597" cy="1683478"/>
          </a:xfrm>
        </p:grpSpPr>
        <p:sp>
          <p:nvSpPr>
            <p:cNvPr id="7" name="Oval 6"/>
            <p:cNvSpPr/>
            <p:nvPr/>
          </p:nvSpPr>
          <p:spPr>
            <a:xfrm>
              <a:off x="7474572" y="4209724"/>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Rectangle 63"/>
            <p:cNvSpPr/>
            <p:nvPr/>
          </p:nvSpPr>
          <p:spPr>
            <a:xfrm>
              <a:off x="7901666" y="4563031"/>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grpSp>
      <p:sp>
        <p:nvSpPr>
          <p:cNvPr id="16" name="Rounded Rectangle 15"/>
          <p:cNvSpPr/>
          <p:nvPr/>
        </p:nvSpPr>
        <p:spPr>
          <a:xfrm rot="21236668">
            <a:off x="520499" y="168573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rot="21203686">
            <a:off x="167756" y="1736055"/>
            <a:ext cx="4192948"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Connaissance du moustique</a:t>
            </a:r>
          </a:p>
        </p:txBody>
      </p:sp>
      <p:pic>
        <p:nvPicPr>
          <p:cNvPr id="3" name="Son enregistré">
            <a:hlinkClick r:id="" action="ppaction://media"/>
            <a:extLst>
              <a:ext uri="{FF2B5EF4-FFF2-40B4-BE49-F238E27FC236}">
                <a16:creationId xmlns:a16="http://schemas.microsoft.com/office/drawing/2014/main" id="{FD9B07AA-6432-B0BB-2F5E-4099489097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1373809785"/>
      </p:ext>
    </p:extLst>
  </p:cSld>
  <p:clrMapOvr>
    <a:masterClrMapping/>
  </p:clrMapOvr>
  <mc:AlternateContent xmlns:mc="http://schemas.openxmlformats.org/markup-compatibility/2006" xmlns:p14="http://schemas.microsoft.com/office/powerpoint/2010/main">
    <mc:Choice Requires="p14">
      <p:transition spd="med" p14:dur="700" advTm="33695">
        <p:fade/>
      </p:transition>
    </mc:Choice>
    <mc:Fallback xmlns="">
      <p:transition spd="med" advTm="336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9" name="Group 8"/>
          <p:cNvGrpSpPr/>
          <p:nvPr/>
        </p:nvGrpSpPr>
        <p:grpSpPr>
          <a:xfrm>
            <a:off x="1574798" y="1850051"/>
            <a:ext cx="7543800" cy="4189079"/>
            <a:chOff x="1574798" y="1850051"/>
            <a:chExt cx="7543800" cy="4189079"/>
          </a:xfrm>
          <a:effectLst>
            <a:outerShdw dist="101600" dir="7920000" algn="ctr" rotWithShape="0">
              <a:schemeClr val="tx1">
                <a:alpha val="25000"/>
              </a:schemeClr>
            </a:outerShdw>
          </a:effectLst>
        </p:grpSpPr>
        <p:sp>
          <p:nvSpPr>
            <p:cNvPr id="5" name="Rounded Rectangle 4"/>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1725517" y="2730607"/>
            <a:ext cx="7102940" cy="2308324"/>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Peut-il transmettre des</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MALADIES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
        <p:nvSpPr>
          <p:cNvPr id="59"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Rectangle 6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00876">
            <a:off x="1553151" y="532796"/>
            <a:ext cx="2303736" cy="2208962"/>
          </a:xfrm>
          <a:prstGeom prst="rect">
            <a:avLst/>
          </a:prstGeom>
          <a:effectLst>
            <a:outerShdw blurRad="50800" dist="50800" dir="5400000" algn="ctr" rotWithShape="0">
              <a:schemeClr val="tx1">
                <a:alpha val="32000"/>
              </a:schemeClr>
            </a:outerShdw>
          </a:effectLst>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1638" y="2485234"/>
            <a:ext cx="4899012" cy="4899012"/>
          </a:xfrm>
          <a:prstGeom prst="rect">
            <a:avLst/>
          </a:prstGeom>
          <a:effectLst>
            <a:outerShdw blurRad="50800" dist="50800" dir="5400000" algn="ctr" rotWithShape="0">
              <a:schemeClr val="tx1">
                <a:alpha val="17000"/>
              </a:schemeClr>
            </a:outerShdw>
          </a:effectLst>
        </p:spPr>
      </p:pic>
      <p:pic>
        <p:nvPicPr>
          <p:cNvPr id="3" name="Son enregistré">
            <a:hlinkClick r:id="" action="ppaction://media"/>
            <a:extLst>
              <a:ext uri="{FF2B5EF4-FFF2-40B4-BE49-F238E27FC236}">
                <a16:creationId xmlns:a16="http://schemas.microsoft.com/office/drawing/2014/main" id="{B4481CBA-EAE3-A18B-802E-8726B314F1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4254567340"/>
      </p:ext>
    </p:extLst>
  </p:cSld>
  <p:clrMapOvr>
    <a:masterClrMapping/>
  </p:clrMapOvr>
  <mc:AlternateContent xmlns:mc="http://schemas.openxmlformats.org/markup-compatibility/2006" xmlns:p14="http://schemas.microsoft.com/office/powerpoint/2010/main">
    <mc:Choice Requires="p14">
      <p:transition spd="med" p14:dur="700" advTm="14029">
        <p:fade/>
      </p:transition>
    </mc:Choice>
    <mc:Fallback xmlns="">
      <p:transition spd="med" advTm="140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9" name="Group 8"/>
          <p:cNvGrpSpPr/>
          <p:nvPr/>
        </p:nvGrpSpPr>
        <p:grpSpPr>
          <a:xfrm>
            <a:off x="1574798" y="1850051"/>
            <a:ext cx="7543800" cy="4189079"/>
            <a:chOff x="1574798" y="1850051"/>
            <a:chExt cx="7543800" cy="4189079"/>
          </a:xfrm>
          <a:effectLst>
            <a:outerShdw dist="101600" dir="7920000" algn="ctr" rotWithShape="0">
              <a:schemeClr val="tx1">
                <a:alpha val="25000"/>
              </a:schemeClr>
            </a:outerShdw>
          </a:effectLst>
        </p:grpSpPr>
        <p:sp>
          <p:nvSpPr>
            <p:cNvPr id="5" name="Rounded Rectangle 4"/>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1725517" y="2730607"/>
            <a:ext cx="7102940" cy="2308324"/>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Peut-il transmettre des</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MALADIES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
        <p:nvSpPr>
          <p:cNvPr id="59"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Rectangle 6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00876">
            <a:off x="1553151" y="532796"/>
            <a:ext cx="2303736" cy="2208962"/>
          </a:xfrm>
          <a:prstGeom prst="rect">
            <a:avLst/>
          </a:prstGeom>
          <a:effectLst>
            <a:outerShdw blurRad="50800" dist="50800" dir="5400000" algn="ctr" rotWithShape="0">
              <a:schemeClr val="tx1">
                <a:alpha val="32000"/>
              </a:schemeClr>
            </a:outerShdw>
          </a:effectLst>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1638" y="2485234"/>
            <a:ext cx="4899012" cy="4899012"/>
          </a:xfrm>
          <a:prstGeom prst="rect">
            <a:avLst/>
          </a:prstGeom>
          <a:effectLst>
            <a:outerShdw blurRad="50800" dist="50800" dir="5400000" algn="ctr" rotWithShape="0">
              <a:schemeClr val="tx1">
                <a:alpha val="17000"/>
              </a:schemeClr>
            </a:outerShdw>
          </a:effectLst>
        </p:spPr>
      </p:pic>
      <p:grpSp>
        <p:nvGrpSpPr>
          <p:cNvPr id="6" name="Group 5"/>
          <p:cNvGrpSpPr/>
          <p:nvPr/>
        </p:nvGrpSpPr>
        <p:grpSpPr>
          <a:xfrm>
            <a:off x="3414801" y="4502537"/>
            <a:ext cx="3817403" cy="551606"/>
            <a:chOff x="3559900" y="5301500"/>
            <a:chExt cx="3817403" cy="551606"/>
          </a:xfrm>
        </p:grpSpPr>
        <p:sp>
          <p:nvSpPr>
            <p:cNvPr id="13" name="Rounded Rectangle 12"/>
            <p:cNvSpPr/>
            <p:nvPr/>
          </p:nvSpPr>
          <p:spPr>
            <a:xfrm rot="21150467">
              <a:off x="4034485" y="5301500"/>
              <a:ext cx="2839702" cy="551606"/>
            </a:xfrm>
            <a:prstGeom prst="roundRect">
              <a:avLst/>
            </a:prstGeom>
            <a:solidFill>
              <a:srgbClr val="FFC000"/>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rot="21160054">
              <a:off x="3559900" y="5354514"/>
              <a:ext cx="3817403" cy="461665"/>
            </a:xfrm>
            <a:prstGeom prst="rect">
              <a:avLst/>
            </a:prstGeom>
          </p:spPr>
          <p:txBody>
            <a:bodyPr wrap="square">
              <a:spAutoFit/>
            </a:bodyPr>
            <a:lstStyle/>
            <a:p>
              <a:pPr algn="ctr"/>
              <a:r>
                <a:rPr lang="fr-FR" sz="2400" dirty="0" err="1">
                  <a:solidFill>
                    <a:schemeClr val="bg1"/>
                  </a:solidFill>
                  <a:latin typeface="Arial Black" panose="020B0A04020102020204" pitchFamily="34" charset="0"/>
                </a:rPr>
                <a:t>chikungunya</a:t>
              </a:r>
              <a:endParaRPr lang="fr-FR" sz="3200" dirty="0">
                <a:solidFill>
                  <a:schemeClr val="bg1"/>
                </a:solidFill>
                <a:latin typeface="Androgyne" panose="05080000000003050000" pitchFamily="82" charset="0"/>
              </a:endParaRPr>
            </a:p>
          </p:txBody>
        </p:sp>
      </p:grpSp>
      <p:grpSp>
        <p:nvGrpSpPr>
          <p:cNvPr id="3" name="Group 2"/>
          <p:cNvGrpSpPr/>
          <p:nvPr/>
        </p:nvGrpSpPr>
        <p:grpSpPr>
          <a:xfrm rot="20739766">
            <a:off x="2305353" y="1663661"/>
            <a:ext cx="3817403" cy="551606"/>
            <a:chOff x="2498697" y="1794858"/>
            <a:chExt cx="3817403" cy="551606"/>
          </a:xfrm>
        </p:grpSpPr>
        <p:sp>
          <p:nvSpPr>
            <p:cNvPr id="15" name="Rounded Rectangle 14"/>
            <p:cNvSpPr/>
            <p:nvPr/>
          </p:nvSpPr>
          <p:spPr>
            <a:xfrm rot="218884">
              <a:off x="3461612" y="1794858"/>
              <a:ext cx="1880517" cy="551606"/>
            </a:xfrm>
            <a:prstGeom prst="roundRect">
              <a:avLst/>
            </a:prstGeom>
            <a:solidFill>
              <a:schemeClr val="accent2"/>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rot="228471">
              <a:off x="2498697" y="1818194"/>
              <a:ext cx="3817403"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dengue</a:t>
              </a:r>
              <a:endParaRPr lang="fr-FR" sz="3200" dirty="0">
                <a:solidFill>
                  <a:schemeClr val="bg1"/>
                </a:solidFill>
                <a:latin typeface="Androgyne" panose="05080000000003050000" pitchFamily="82" charset="0"/>
              </a:endParaRPr>
            </a:p>
          </p:txBody>
        </p:sp>
      </p:grpSp>
      <p:grpSp>
        <p:nvGrpSpPr>
          <p:cNvPr id="17" name="Group 16"/>
          <p:cNvGrpSpPr/>
          <p:nvPr/>
        </p:nvGrpSpPr>
        <p:grpSpPr>
          <a:xfrm>
            <a:off x="6326190" y="1123853"/>
            <a:ext cx="3817403" cy="551606"/>
            <a:chOff x="6326190" y="1123853"/>
            <a:chExt cx="3817403" cy="551606"/>
          </a:xfrm>
        </p:grpSpPr>
        <p:sp>
          <p:nvSpPr>
            <p:cNvPr id="18" name="Rounded Rectangle 17"/>
            <p:cNvSpPr/>
            <p:nvPr/>
          </p:nvSpPr>
          <p:spPr>
            <a:xfrm rot="554553">
              <a:off x="7180138" y="1123853"/>
              <a:ext cx="2106545" cy="551606"/>
            </a:xfrm>
            <a:prstGeom prst="roundRect">
              <a:avLst/>
            </a:prstGeom>
            <a:solidFill>
              <a:schemeClr val="accent5">
                <a:lumMod val="75000"/>
              </a:schemeClr>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rot="564140">
              <a:off x="6326190" y="1180618"/>
              <a:ext cx="3817403" cy="461665"/>
            </a:xfrm>
            <a:prstGeom prst="rect">
              <a:avLst/>
            </a:prstGeom>
          </p:spPr>
          <p:txBody>
            <a:bodyPr wrap="square">
              <a:spAutoFit/>
            </a:bodyPr>
            <a:lstStyle/>
            <a:p>
              <a:pPr algn="ctr"/>
              <a:r>
                <a:rPr lang="fr-FR" sz="2400" dirty="0" err="1">
                  <a:solidFill>
                    <a:schemeClr val="bg1"/>
                  </a:solidFill>
                  <a:latin typeface="Arial Black" panose="020B0A04020102020204" pitchFamily="34" charset="0"/>
                </a:rPr>
                <a:t>Zika</a:t>
              </a:r>
              <a:endParaRPr lang="fr-FR" sz="3200" dirty="0">
                <a:solidFill>
                  <a:schemeClr val="bg1"/>
                </a:solidFill>
                <a:latin typeface="Androgyne" panose="05080000000003050000" pitchFamily="82" charset="0"/>
              </a:endParaRPr>
            </a:p>
          </p:txBody>
        </p:sp>
      </p:grpSp>
      <p:pic>
        <p:nvPicPr>
          <p:cNvPr id="8" name="Son enregistré">
            <a:hlinkClick r:id="" action="ppaction://media"/>
            <a:extLst>
              <a:ext uri="{FF2B5EF4-FFF2-40B4-BE49-F238E27FC236}">
                <a16:creationId xmlns:a16="http://schemas.microsoft.com/office/drawing/2014/main" id="{5BFFD436-0065-4BEB-0443-1AE2D73EBD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1032396864"/>
      </p:ext>
    </p:extLst>
  </p:cSld>
  <p:clrMapOvr>
    <a:masterClrMapping/>
  </p:clrMapOvr>
  <mc:AlternateContent xmlns:mc="http://schemas.openxmlformats.org/markup-compatibility/2006" xmlns:p14="http://schemas.microsoft.com/office/powerpoint/2010/main">
    <mc:Choice Requires="p14">
      <p:transition spd="med" p14:dur="700" advTm="9432">
        <p:fade/>
      </p:transition>
    </mc:Choice>
    <mc:Fallback xmlns="">
      <p:transition spd="med" advTm="94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7"/>
            <a:ext cx="10108725" cy="6906145"/>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8" name="Rectangle 7"/>
          <p:cNvSpPr/>
          <p:nvPr/>
        </p:nvSpPr>
        <p:spPr>
          <a:xfrm>
            <a:off x="1383190" y="1137654"/>
            <a:ext cx="8305800" cy="5184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646" y="-918626"/>
            <a:ext cx="8817536" cy="6528851"/>
          </a:xfrm>
          <a:prstGeom prst="rect">
            <a:avLst/>
          </a:prstGeom>
        </p:spPr>
      </p:pic>
      <p:sp>
        <p:nvSpPr>
          <p:cNvPr id="11" name="Rectangle 10"/>
          <p:cNvSpPr/>
          <p:nvPr/>
        </p:nvSpPr>
        <p:spPr>
          <a:xfrm>
            <a:off x="0" y="633549"/>
            <a:ext cx="10691989" cy="591181"/>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8991" y="781270"/>
            <a:ext cx="10707237" cy="369332"/>
          </a:xfrm>
          <a:prstGeom prst="rect">
            <a:avLst/>
          </a:prstGeom>
        </p:spPr>
        <p:txBody>
          <a:bodyPr wrap="square">
            <a:spAutoFit/>
          </a:bodyPr>
          <a:lstStyle/>
          <a:p>
            <a:pPr marL="97200" algn="ctr">
              <a:spcBef>
                <a:spcPts val="1800"/>
              </a:spcBef>
            </a:pPr>
            <a:r>
              <a:rPr lang="fr-FR" cap="all" dirty="0">
                <a:solidFill>
                  <a:schemeClr val="bg1"/>
                </a:solidFill>
                <a:latin typeface="Arial Black" panose="020B0A04020102020204" pitchFamily="34" charset="0"/>
              </a:rPr>
              <a:t>ZONE D’extension d’</a:t>
            </a:r>
            <a:r>
              <a:rPr lang="fr-FR" i="1" cap="all" dirty="0" err="1">
                <a:solidFill>
                  <a:schemeClr val="bg1"/>
                </a:solidFill>
                <a:latin typeface="Arial Black" panose="020B0A04020102020204" pitchFamily="34" charset="0"/>
              </a:rPr>
              <a:t>Aedes</a:t>
            </a:r>
            <a:r>
              <a:rPr lang="fr-FR" i="1" cap="all" dirty="0">
                <a:solidFill>
                  <a:schemeClr val="bg1"/>
                </a:solidFill>
                <a:latin typeface="Arial Black" panose="020B0A04020102020204" pitchFamily="34" charset="0"/>
              </a:rPr>
              <a:t> </a:t>
            </a:r>
            <a:r>
              <a:rPr lang="fr-FR" i="1" cap="all" dirty="0" err="1">
                <a:solidFill>
                  <a:schemeClr val="bg1"/>
                </a:solidFill>
                <a:latin typeface="Arial Black" panose="020B0A04020102020204" pitchFamily="34" charset="0"/>
              </a:rPr>
              <a:t>albopictus</a:t>
            </a:r>
            <a:r>
              <a:rPr lang="fr-FR" cap="all" dirty="0">
                <a:solidFill>
                  <a:schemeClr val="bg1"/>
                </a:solidFill>
                <a:latin typeface="Arial Black" panose="020B0A04020102020204" pitchFamily="34" charset="0"/>
              </a:rPr>
              <a:t> ou moustique tigre</a:t>
            </a:r>
            <a:endParaRPr lang="fr-FR" sz="1900" dirty="0">
              <a:solidFill>
                <a:schemeClr val="bg1"/>
              </a:solidFill>
              <a:latin typeface="Arial Black" panose="020B0A04020102020204" pitchFamily="34" charset="0"/>
            </a:endParaRPr>
          </a:p>
        </p:txBody>
      </p:sp>
      <p:sp>
        <p:nvSpPr>
          <p:cNvPr id="32" name="object 269"/>
          <p:cNvSpPr/>
          <p:nvPr/>
        </p:nvSpPr>
        <p:spPr>
          <a:xfrm>
            <a:off x="8991" y="5308450"/>
            <a:ext cx="10682998" cy="1032192"/>
          </a:xfrm>
          <a:prstGeom prst="rect">
            <a:avLst/>
          </a:prstGeom>
          <a:blipFill>
            <a:blip r:embed="rId6" cstate="print"/>
            <a:stretch>
              <a:fillRect/>
            </a:stretch>
          </a:blipFill>
        </p:spPr>
        <p:txBody>
          <a:bodyPr wrap="square" lIns="0" tIns="0" rIns="0" bIns="0" rtlCol="0"/>
          <a:lstStyle/>
          <a:p>
            <a:endParaRPr/>
          </a:p>
        </p:txBody>
      </p:sp>
      <p:sp>
        <p:nvSpPr>
          <p:cNvPr id="33" name="object 270"/>
          <p:cNvSpPr/>
          <p:nvPr/>
        </p:nvSpPr>
        <p:spPr>
          <a:xfrm>
            <a:off x="8991" y="5537049"/>
            <a:ext cx="10683240" cy="1701269"/>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34" name="TextBox 33"/>
          <p:cNvSpPr txBox="1"/>
          <p:nvPr/>
        </p:nvSpPr>
        <p:spPr>
          <a:xfrm>
            <a:off x="317940" y="5803214"/>
            <a:ext cx="10465936" cy="923330"/>
          </a:xfrm>
          <a:prstGeom prst="rect">
            <a:avLst/>
          </a:prstGeom>
          <a:noFill/>
        </p:spPr>
        <p:txBody>
          <a:bodyPr wrap="square" rtlCol="0">
            <a:spAutoFit/>
          </a:bodyPr>
          <a:lstStyle/>
          <a:p>
            <a:r>
              <a:rPr lang="fr-FR" dirty="0">
                <a:solidFill>
                  <a:schemeClr val="tx1">
                    <a:lumMod val="75000"/>
                    <a:lumOff val="25000"/>
                  </a:schemeClr>
                </a:solidFill>
                <a:latin typeface="Arial" panose="020B0604020202020204" pitchFamily="34" charset="0"/>
                <a:cs typeface="Arial" panose="020B0604020202020204" pitchFamily="34" charset="0"/>
              </a:rPr>
              <a:t>Aire de répartition du </a:t>
            </a:r>
            <a:r>
              <a:rPr lang="fr-FR" b="1" dirty="0">
                <a:solidFill>
                  <a:schemeClr val="tx1">
                    <a:lumMod val="75000"/>
                    <a:lumOff val="25000"/>
                  </a:schemeClr>
                </a:solidFill>
                <a:latin typeface="Arial" panose="020B0604020202020204" pitchFamily="34" charset="0"/>
                <a:cs typeface="Arial" panose="020B0604020202020204" pitchFamily="34" charset="0"/>
              </a:rPr>
              <a:t>moustique tigre</a:t>
            </a:r>
            <a:r>
              <a:rPr lang="fr-FR" dirty="0">
                <a:solidFill>
                  <a:schemeClr val="tx1">
                    <a:lumMod val="75000"/>
                    <a:lumOff val="25000"/>
                  </a:schemeClr>
                </a:solidFill>
                <a:latin typeface="Arial" panose="020B0604020202020204" pitchFamily="34" charset="0"/>
                <a:cs typeface="Arial" panose="020B0604020202020204" pitchFamily="34" charset="0"/>
              </a:rPr>
              <a:t> en </a:t>
            </a:r>
            <a:r>
              <a:rPr lang="fr-FR" b="1" dirty="0">
                <a:solidFill>
                  <a:schemeClr val="tx1">
                    <a:lumMod val="75000"/>
                    <a:lumOff val="25000"/>
                  </a:schemeClr>
                </a:solidFill>
                <a:latin typeface="Arial" panose="020B0604020202020204" pitchFamily="34" charset="0"/>
                <a:cs typeface="Arial" panose="020B0604020202020204" pitchFamily="34" charset="0"/>
              </a:rPr>
              <a:t>2007</a:t>
            </a:r>
            <a:r>
              <a:rPr lang="fr-FR" dirty="0">
                <a:solidFill>
                  <a:schemeClr val="tx1">
                    <a:lumMod val="75000"/>
                    <a:lumOff val="25000"/>
                  </a:schemeClr>
                </a:solidFill>
                <a:latin typeface="Arial" panose="020B0604020202020204" pitchFamily="34" charset="0"/>
                <a:cs typeface="Arial" panose="020B0604020202020204" pitchFamily="34" charset="0"/>
              </a:rPr>
              <a:t> : </a:t>
            </a:r>
          </a:p>
          <a:p>
            <a:pPr marL="285750" indent="-285750">
              <a:buFont typeface="Arial" panose="020B0604020202020204" pitchFamily="34" charset="0"/>
              <a:buChar char="•"/>
            </a:pPr>
            <a:r>
              <a:rPr lang="fr-FR" dirty="0">
                <a:solidFill>
                  <a:schemeClr val="tx1">
                    <a:lumMod val="75000"/>
                    <a:lumOff val="25000"/>
                  </a:schemeClr>
                </a:solidFill>
                <a:latin typeface="Arial" panose="020B0604020202020204" pitchFamily="34" charset="0"/>
                <a:cs typeface="Arial" panose="020B0604020202020204" pitchFamily="34" charset="0"/>
              </a:rPr>
              <a:t>En bleu, zone d’implantation initiale en Asie du Sud Est </a:t>
            </a:r>
            <a:br>
              <a:rPr lang="fr-FR" dirty="0">
                <a:solidFill>
                  <a:schemeClr val="tx1">
                    <a:lumMod val="75000"/>
                    <a:lumOff val="25000"/>
                  </a:schemeClr>
                </a:solidFill>
                <a:latin typeface="Arial" panose="020B0604020202020204" pitchFamily="34" charset="0"/>
                <a:cs typeface="Arial" panose="020B0604020202020204" pitchFamily="34" charset="0"/>
              </a:rPr>
            </a:br>
            <a:r>
              <a:rPr lang="fr-FR" dirty="0">
                <a:solidFill>
                  <a:schemeClr val="tx1">
                    <a:lumMod val="75000"/>
                    <a:lumOff val="25000"/>
                  </a:schemeClr>
                </a:solidFill>
                <a:latin typeface="Arial" panose="020B0604020202020204" pitchFamily="34" charset="0"/>
                <a:cs typeface="Arial" panose="020B0604020202020204" pitchFamily="34" charset="0"/>
              </a:rPr>
              <a:t>En vert, zone « récente » d’implantation</a:t>
            </a:r>
            <a:endParaRPr lang="fr-F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Rectangle 11"/>
          <p:cNvSpPr/>
          <p:nvPr/>
        </p:nvSpPr>
        <p:spPr>
          <a:xfrm>
            <a:off x="368832" y="6146650"/>
            <a:ext cx="253468" cy="253834"/>
          </a:xfrm>
          <a:prstGeom prst="rect">
            <a:avLst/>
          </a:prstGeom>
          <a:solidFill>
            <a:srgbClr val="0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375770" y="6442325"/>
            <a:ext cx="253468" cy="253834"/>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l="15132" t="20000" r="27725" b="22857"/>
          <a:stretch/>
        </p:blipFill>
        <p:spPr>
          <a:xfrm>
            <a:off x="6870700" y="4848225"/>
            <a:ext cx="1524000" cy="1524000"/>
          </a:xfrm>
          <a:prstGeom prst="ellipse">
            <a:avLst/>
          </a:prstGeom>
          <a:ln w="57150">
            <a:solidFill>
              <a:schemeClr val="bg1"/>
            </a:solidFill>
          </a:ln>
          <a:effectLst>
            <a:outerShdw blurRad="50800" dist="50800" dir="5580000" sx="97000" sy="97000" algn="ctr" rotWithShape="0">
              <a:schemeClr val="tx1">
                <a:alpha val="37000"/>
              </a:schemeClr>
            </a:outerShdw>
          </a:effectLst>
        </p:spPr>
      </p:pic>
      <p:cxnSp>
        <p:nvCxnSpPr>
          <p:cNvPr id="37" name="Straight Arrow Connector 36"/>
          <p:cNvCxnSpPr/>
          <p:nvPr/>
        </p:nvCxnSpPr>
        <p:spPr>
          <a:xfrm flipH="1">
            <a:off x="6219727" y="3491002"/>
            <a:ext cx="525760" cy="3941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687723" y="2488016"/>
            <a:ext cx="1015596" cy="23604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3365500" y="2716616"/>
            <a:ext cx="3337818" cy="34428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5397827" y="3272461"/>
            <a:ext cx="1319628" cy="34236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Son enregistré">
            <a:hlinkClick r:id="" action="ppaction://media"/>
            <a:extLst>
              <a:ext uri="{FF2B5EF4-FFF2-40B4-BE49-F238E27FC236}">
                <a16:creationId xmlns:a16="http://schemas.microsoft.com/office/drawing/2014/main" id="{E26C8A40-6D5E-507C-6670-C206FF5BE5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498281272"/>
      </p:ext>
    </p:extLst>
  </p:cSld>
  <p:clrMapOvr>
    <a:masterClrMapping/>
  </p:clrMapOvr>
  <mc:AlternateContent xmlns:mc="http://schemas.openxmlformats.org/markup-compatibility/2006" xmlns:p14="http://schemas.microsoft.com/office/powerpoint/2010/main">
    <mc:Choice Requires="p14">
      <p:transition spd="med" p14:dur="700" advTm="24873">
        <p:fade/>
      </p:transition>
    </mc:Choice>
    <mc:Fallback xmlns="">
      <p:transition spd="med" advTm="248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10" name="Group 9"/>
          <p:cNvGrpSpPr/>
          <p:nvPr/>
        </p:nvGrpSpPr>
        <p:grpSpPr>
          <a:xfrm>
            <a:off x="276077" y="336907"/>
            <a:ext cx="10108725" cy="6906145"/>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383190" y="337667"/>
              <a:ext cx="9001612" cy="6905385"/>
            </a:xfrm>
            <a:prstGeom prst="rect">
              <a:avLst/>
            </a:prstGeom>
            <a:solidFill>
              <a:schemeClr val="bg2"/>
            </a:solidFill>
          </p:spPr>
          <p:txBody>
            <a:bodyPr wrap="square" lIns="0" tIns="0" rIns="0" bIns="0" rtlCol="0"/>
            <a:lstStyle/>
            <a:p>
              <a:endParaRPr/>
            </a:p>
          </p:txBody>
        </p:sp>
      </p:grpSp>
      <p:sp>
        <p:nvSpPr>
          <p:cNvPr id="11" name="Rectangle 10"/>
          <p:cNvSpPr/>
          <p:nvPr/>
        </p:nvSpPr>
        <p:spPr>
          <a:xfrm>
            <a:off x="0" y="633549"/>
            <a:ext cx="10693400" cy="591181"/>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65450" y="757072"/>
            <a:ext cx="10119352" cy="369332"/>
          </a:xfrm>
          <a:prstGeom prst="rect">
            <a:avLst/>
          </a:prstGeom>
        </p:spPr>
        <p:txBody>
          <a:bodyPr wrap="square">
            <a:spAutoFit/>
          </a:bodyPr>
          <a:lstStyle/>
          <a:p>
            <a:pPr marL="97200" algn="ctr">
              <a:spcBef>
                <a:spcPts val="1800"/>
              </a:spcBef>
            </a:pPr>
            <a:r>
              <a:rPr lang="fr-FR" cap="all" dirty="0">
                <a:solidFill>
                  <a:schemeClr val="bg1"/>
                </a:solidFill>
                <a:latin typeface="Arial Black" panose="020B0A04020102020204" pitchFamily="34" charset="0"/>
              </a:rPr>
              <a:t>PROGRESSION DU MOUSTIQUE TIGRE</a:t>
            </a:r>
            <a:endParaRPr lang="fr-FR" sz="1900" dirty="0">
              <a:solidFill>
                <a:schemeClr val="bg1"/>
              </a:solidFill>
              <a:latin typeface="Arial Black" panose="020B0A04020102020204" pitchFamily="34" charset="0"/>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59" y="463048"/>
            <a:ext cx="1530504" cy="1214686"/>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59" y="1719575"/>
            <a:ext cx="1548373" cy="887848"/>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3609" y="2943225"/>
            <a:ext cx="1381840" cy="2576312"/>
          </a:xfrm>
          <a:prstGeom prst="rect">
            <a:avLst/>
          </a:prstGeom>
          <a:ln w="38100">
            <a:solidFill>
              <a:schemeClr val="bg1"/>
            </a:solidFill>
          </a:ln>
        </p:spPr>
      </p:pic>
      <p:sp>
        <p:nvSpPr>
          <p:cNvPr id="15" name="Pentagon 14"/>
          <p:cNvSpPr/>
          <p:nvPr/>
        </p:nvSpPr>
        <p:spPr>
          <a:xfrm rot="10800000">
            <a:off x="396841" y="3895471"/>
            <a:ext cx="2057400" cy="83820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Pentagon 41"/>
          <p:cNvSpPr/>
          <p:nvPr/>
        </p:nvSpPr>
        <p:spPr>
          <a:xfrm>
            <a:off x="8016360" y="1988996"/>
            <a:ext cx="2057400" cy="8382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8386" y="1360721"/>
            <a:ext cx="6124173" cy="4294325"/>
          </a:xfrm>
          <a:prstGeom prst="rect">
            <a:avLst/>
          </a:prstGeom>
          <a:ln w="38100">
            <a:solidFill>
              <a:schemeClr val="bg1"/>
            </a:solidFill>
          </a:ln>
        </p:spPr>
      </p:pic>
      <p:sp>
        <p:nvSpPr>
          <p:cNvPr id="44" name="Rectangle 43"/>
          <p:cNvSpPr/>
          <p:nvPr/>
        </p:nvSpPr>
        <p:spPr>
          <a:xfrm>
            <a:off x="1907296" y="1266825"/>
            <a:ext cx="1676400" cy="973176"/>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1958386" y="1480159"/>
            <a:ext cx="1625310" cy="646331"/>
          </a:xfrm>
          <a:prstGeom prst="rect">
            <a:avLst/>
          </a:prstGeom>
        </p:spPr>
        <p:txBody>
          <a:bodyPr wrap="square">
            <a:spAutoFit/>
          </a:bodyPr>
          <a:lstStyle/>
          <a:p>
            <a:pPr marL="97200" algn="ctr">
              <a:spcBef>
                <a:spcPts val="1800"/>
              </a:spcBef>
            </a:pPr>
            <a:r>
              <a:rPr lang="fr-FR" sz="3600" cap="all" dirty="0">
                <a:solidFill>
                  <a:srgbClr val="C00000"/>
                </a:solidFill>
                <a:latin typeface="Arial Black" panose="020B0A04020102020204" pitchFamily="34" charset="0"/>
              </a:rPr>
              <a:t>2015</a:t>
            </a:r>
            <a:endParaRPr lang="fr-FR" sz="3600" dirty="0">
              <a:solidFill>
                <a:srgbClr val="C00000"/>
              </a:solidFill>
              <a:latin typeface="Arial Black" panose="020B0A04020102020204" pitchFamily="34" charset="0"/>
            </a:endParaRPr>
          </a:p>
        </p:txBody>
      </p:sp>
      <p:sp>
        <p:nvSpPr>
          <p:cNvPr id="46" name="Rectangle 45"/>
          <p:cNvSpPr/>
          <p:nvPr/>
        </p:nvSpPr>
        <p:spPr>
          <a:xfrm>
            <a:off x="458632" y="4061833"/>
            <a:ext cx="1625310" cy="523220"/>
          </a:xfrm>
          <a:prstGeom prst="rect">
            <a:avLst/>
          </a:prstGeom>
        </p:spPr>
        <p:txBody>
          <a:bodyPr wrap="square">
            <a:spAutoFit/>
          </a:bodyPr>
          <a:lstStyle/>
          <a:p>
            <a:pPr marL="97200" algn="ctr">
              <a:spcBef>
                <a:spcPts val="1800"/>
              </a:spcBef>
            </a:pPr>
            <a:r>
              <a:rPr lang="fr-FR" sz="2800" cap="all" dirty="0">
                <a:solidFill>
                  <a:schemeClr val="bg1"/>
                </a:solidFill>
                <a:latin typeface="Arial Black" panose="020B0A04020102020204" pitchFamily="34" charset="0"/>
              </a:rPr>
              <a:t>2004</a:t>
            </a:r>
            <a:endParaRPr lang="fr-FR" sz="2800" dirty="0">
              <a:solidFill>
                <a:schemeClr val="bg1"/>
              </a:solidFill>
              <a:latin typeface="Arial Black" panose="020B0A04020102020204" pitchFamily="34" charset="0"/>
            </a:endParaRPr>
          </a:p>
        </p:txBody>
      </p:sp>
      <p:sp>
        <p:nvSpPr>
          <p:cNvPr id="48" name="Rectangle 47"/>
          <p:cNvSpPr/>
          <p:nvPr/>
        </p:nvSpPr>
        <p:spPr>
          <a:xfrm>
            <a:off x="8030794" y="2140707"/>
            <a:ext cx="1625310" cy="523220"/>
          </a:xfrm>
          <a:prstGeom prst="rect">
            <a:avLst/>
          </a:prstGeom>
        </p:spPr>
        <p:txBody>
          <a:bodyPr wrap="square">
            <a:spAutoFit/>
          </a:bodyPr>
          <a:lstStyle/>
          <a:p>
            <a:pPr marL="97200" algn="ctr">
              <a:spcBef>
                <a:spcPts val="1800"/>
              </a:spcBef>
            </a:pPr>
            <a:r>
              <a:rPr lang="fr-FR" sz="2800" cap="all" dirty="0">
                <a:solidFill>
                  <a:schemeClr val="bg1"/>
                </a:solidFill>
                <a:latin typeface="Arial Black" panose="020B0A04020102020204" pitchFamily="34" charset="0"/>
              </a:rPr>
              <a:t>2015</a:t>
            </a:r>
            <a:endParaRPr lang="fr-FR" sz="2800" dirty="0">
              <a:solidFill>
                <a:schemeClr val="bg1"/>
              </a:solidFill>
              <a:latin typeface="Arial Black" panose="020B0A04020102020204" pitchFamily="34" charset="0"/>
            </a:endParaRPr>
          </a:p>
        </p:txBody>
      </p:sp>
      <p:sp>
        <p:nvSpPr>
          <p:cNvPr id="50" name="object 269"/>
          <p:cNvSpPr/>
          <p:nvPr/>
        </p:nvSpPr>
        <p:spPr>
          <a:xfrm>
            <a:off x="8991" y="5534025"/>
            <a:ext cx="10682998" cy="1032192"/>
          </a:xfrm>
          <a:prstGeom prst="rect">
            <a:avLst/>
          </a:prstGeom>
          <a:blipFill>
            <a:blip r:embed="rId7" cstate="print"/>
            <a:stretch>
              <a:fillRect/>
            </a:stretch>
          </a:blipFill>
        </p:spPr>
        <p:txBody>
          <a:bodyPr wrap="square" lIns="0" tIns="0" rIns="0" bIns="0" rtlCol="0"/>
          <a:lstStyle/>
          <a:p>
            <a:endParaRPr/>
          </a:p>
        </p:txBody>
      </p:sp>
      <p:sp>
        <p:nvSpPr>
          <p:cNvPr id="51" name="object 270"/>
          <p:cNvSpPr/>
          <p:nvPr/>
        </p:nvSpPr>
        <p:spPr>
          <a:xfrm>
            <a:off x="8991" y="5710570"/>
            <a:ext cx="10683240" cy="1849727"/>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52" name="TextBox 51"/>
          <p:cNvSpPr txBox="1"/>
          <p:nvPr/>
        </p:nvSpPr>
        <p:spPr>
          <a:xfrm>
            <a:off x="241300" y="5821408"/>
            <a:ext cx="10465936" cy="369332"/>
          </a:xfrm>
          <a:prstGeom prst="rect">
            <a:avLst/>
          </a:prstGeom>
          <a:noFill/>
        </p:spPr>
        <p:txBody>
          <a:bodyPr wrap="square" rtlCol="0">
            <a:spAutoFit/>
          </a:bodyPr>
          <a:lstStyle/>
          <a:p>
            <a:r>
              <a:rPr lang="fr-FR" dirty="0">
                <a:solidFill>
                  <a:schemeClr val="tx1">
                    <a:lumMod val="75000"/>
                    <a:lumOff val="25000"/>
                  </a:schemeClr>
                </a:solidFill>
                <a:latin typeface="Arial" panose="020B0604020202020204" pitchFamily="34" charset="0"/>
                <a:cs typeface="Arial" panose="020B0604020202020204" pitchFamily="34" charset="0"/>
              </a:rPr>
              <a:t>Extrapolation de la zone colonisée</a:t>
            </a:r>
            <a:endParaRPr lang="fr-FR" sz="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6" name="Picture 55"/>
          <p:cNvPicPr>
            <a:picLocks noChangeAspect="1"/>
          </p:cNvPicPr>
          <p:nvPr/>
        </p:nvPicPr>
        <p:blipFill rotWithShape="1">
          <a:blip r:embed="rId8" cstate="print">
            <a:extLst>
              <a:ext uri="{28A0092B-C50C-407E-A947-70E740481C1C}">
                <a14:useLocalDpi xmlns:a14="http://schemas.microsoft.com/office/drawing/2010/main" val="0"/>
              </a:ext>
            </a:extLst>
          </a:blip>
          <a:srcRect l="15132" t="20000" r="27725" b="22857"/>
          <a:stretch/>
        </p:blipFill>
        <p:spPr>
          <a:xfrm>
            <a:off x="8701069" y="5420445"/>
            <a:ext cx="1860262" cy="1860262"/>
          </a:xfrm>
          <a:prstGeom prst="ellipse">
            <a:avLst/>
          </a:prstGeom>
          <a:ln w="57150">
            <a:solidFill>
              <a:schemeClr val="bg1"/>
            </a:solidFill>
          </a:ln>
          <a:effectLst>
            <a:outerShdw blurRad="50800" dist="50800" dir="5580000" sx="97000" sy="97000" algn="ctr" rotWithShape="0">
              <a:schemeClr val="tx1">
                <a:alpha val="37000"/>
              </a:schemeClr>
            </a:outerShdw>
          </a:effectLst>
        </p:spPr>
      </p:pic>
      <p:grpSp>
        <p:nvGrpSpPr>
          <p:cNvPr id="3" name="Group 2"/>
          <p:cNvGrpSpPr/>
          <p:nvPr/>
        </p:nvGrpSpPr>
        <p:grpSpPr>
          <a:xfrm>
            <a:off x="368832" y="6275464"/>
            <a:ext cx="6482572" cy="942863"/>
            <a:chOff x="368832" y="6275464"/>
            <a:chExt cx="6482572" cy="942863"/>
          </a:xfrm>
        </p:grpSpPr>
        <p:sp>
          <p:nvSpPr>
            <p:cNvPr id="53" name="Rectangle 52"/>
            <p:cNvSpPr/>
            <p:nvPr/>
          </p:nvSpPr>
          <p:spPr>
            <a:xfrm>
              <a:off x="368832" y="6275464"/>
              <a:ext cx="482068" cy="235443"/>
            </a:xfrm>
            <a:prstGeom prst="rect">
              <a:avLst/>
            </a:prstGeom>
            <a:solidFill>
              <a:srgbClr val="DA3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368832" y="6584817"/>
              <a:ext cx="482068" cy="253834"/>
            </a:xfrm>
            <a:prstGeom prst="rect">
              <a:avLst/>
            </a:prstGeom>
            <a:solidFill>
              <a:srgbClr val="F14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368832" y="6879773"/>
              <a:ext cx="482068" cy="268290"/>
            </a:xfrm>
            <a:prstGeom prst="rect">
              <a:avLst/>
            </a:prstGeom>
            <a:solidFill>
              <a:srgbClr val="E75E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2045324" y="6275464"/>
              <a:ext cx="482068" cy="235443"/>
            </a:xfrm>
            <a:prstGeom prst="rect">
              <a:avLst/>
            </a:prstGeom>
            <a:solidFill>
              <a:srgbClr val="EC8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p:cNvSpPr/>
            <p:nvPr/>
          </p:nvSpPr>
          <p:spPr>
            <a:xfrm>
              <a:off x="2045324" y="6584817"/>
              <a:ext cx="482068" cy="253834"/>
            </a:xfrm>
            <a:prstGeom prst="rect">
              <a:avLst/>
            </a:prstGeom>
            <a:solidFill>
              <a:srgbClr val="F58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p:cNvSpPr/>
            <p:nvPr/>
          </p:nvSpPr>
          <p:spPr>
            <a:xfrm>
              <a:off x="2045324" y="6879773"/>
              <a:ext cx="482068" cy="268290"/>
            </a:xfrm>
            <a:prstGeom prst="rect">
              <a:avLst/>
            </a:prstGeom>
            <a:solidFill>
              <a:srgbClr val="FE9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p:cNvSpPr/>
            <p:nvPr/>
          </p:nvSpPr>
          <p:spPr>
            <a:xfrm>
              <a:off x="3847391" y="6275464"/>
              <a:ext cx="482068" cy="235443"/>
            </a:xfrm>
            <a:prstGeom prst="rect">
              <a:avLst/>
            </a:prstGeom>
            <a:solidFill>
              <a:srgbClr val="FEA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p:cNvSpPr/>
            <p:nvPr/>
          </p:nvSpPr>
          <p:spPr>
            <a:xfrm>
              <a:off x="3847391" y="6584817"/>
              <a:ext cx="482068" cy="253834"/>
            </a:xfrm>
            <a:prstGeom prst="rect">
              <a:avLst/>
            </a:prstGeom>
            <a:solidFill>
              <a:srgbClr val="FFB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p:cNvSpPr/>
            <p:nvPr/>
          </p:nvSpPr>
          <p:spPr>
            <a:xfrm>
              <a:off x="3847391" y="6879773"/>
              <a:ext cx="482068" cy="268290"/>
            </a:xfrm>
            <a:prstGeom prst="rect">
              <a:avLst/>
            </a:prstGeom>
            <a:solidFill>
              <a:srgbClr val="FDC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p:cNvSpPr/>
            <p:nvPr/>
          </p:nvSpPr>
          <p:spPr>
            <a:xfrm>
              <a:off x="5530531" y="6275464"/>
              <a:ext cx="482068" cy="235443"/>
            </a:xfrm>
            <a:prstGeom prst="rect">
              <a:avLst/>
            </a:prstGeom>
            <a:solidFill>
              <a:srgbClr val="FED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p:cNvSpPr/>
            <p:nvPr/>
          </p:nvSpPr>
          <p:spPr>
            <a:xfrm>
              <a:off x="5530531" y="6584817"/>
              <a:ext cx="482068" cy="253834"/>
            </a:xfrm>
            <a:prstGeom prst="rect">
              <a:avLst/>
            </a:prstGeom>
            <a:solidFill>
              <a:srgbClr val="FFDC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p:cNvSpPr/>
            <p:nvPr/>
          </p:nvSpPr>
          <p:spPr>
            <a:xfrm>
              <a:off x="5530531" y="6879773"/>
              <a:ext cx="482068" cy="268290"/>
            </a:xfrm>
            <a:prstGeom prst="rect">
              <a:avLst/>
            </a:prstGeom>
            <a:solidFill>
              <a:srgbClr val="FFE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p:cNvSpPr/>
            <p:nvPr/>
          </p:nvSpPr>
          <p:spPr>
            <a:xfrm>
              <a:off x="802401" y="6275464"/>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2015</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9" name="Rectangle 68"/>
            <p:cNvSpPr/>
            <p:nvPr/>
          </p:nvSpPr>
          <p:spPr>
            <a:xfrm>
              <a:off x="797088" y="6584817"/>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2014</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0" name="Rectangle 69"/>
            <p:cNvSpPr/>
            <p:nvPr/>
          </p:nvSpPr>
          <p:spPr>
            <a:xfrm>
              <a:off x="789977" y="6879773"/>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2013</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1" name="Rectangle 70"/>
            <p:cNvSpPr/>
            <p:nvPr/>
          </p:nvSpPr>
          <p:spPr>
            <a:xfrm>
              <a:off x="2462610" y="6275464"/>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2012</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2" name="Rectangle 71"/>
            <p:cNvSpPr/>
            <p:nvPr/>
          </p:nvSpPr>
          <p:spPr>
            <a:xfrm>
              <a:off x="2462610" y="6584817"/>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2011</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3" name="Rectangle 72"/>
            <p:cNvSpPr/>
            <p:nvPr/>
          </p:nvSpPr>
          <p:spPr>
            <a:xfrm>
              <a:off x="2462610" y="6879773"/>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2010</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4" name="Rectangle 73"/>
            <p:cNvSpPr/>
            <p:nvPr/>
          </p:nvSpPr>
          <p:spPr>
            <a:xfrm>
              <a:off x="4266502" y="6275464"/>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2009</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5" name="Rectangle 74"/>
            <p:cNvSpPr/>
            <p:nvPr/>
          </p:nvSpPr>
          <p:spPr>
            <a:xfrm>
              <a:off x="4266502" y="6584817"/>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2008</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6" name="Rectangle 75"/>
            <p:cNvSpPr/>
            <p:nvPr/>
          </p:nvSpPr>
          <p:spPr>
            <a:xfrm>
              <a:off x="4266502" y="6879773"/>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2007</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4" name="Rectangle 83"/>
            <p:cNvSpPr/>
            <p:nvPr/>
          </p:nvSpPr>
          <p:spPr>
            <a:xfrm>
              <a:off x="6049654" y="6275464"/>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2006</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5" name="Rectangle 84"/>
            <p:cNvSpPr/>
            <p:nvPr/>
          </p:nvSpPr>
          <p:spPr>
            <a:xfrm>
              <a:off x="6049654" y="6584817"/>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2005</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6" name="Rectangle 85"/>
            <p:cNvSpPr/>
            <p:nvPr/>
          </p:nvSpPr>
          <p:spPr>
            <a:xfrm>
              <a:off x="6049654" y="6879773"/>
              <a:ext cx="801750" cy="338554"/>
            </a:xfrm>
            <a:prstGeom prst="rect">
              <a:avLst/>
            </a:prstGeom>
          </p:spPr>
          <p:txBody>
            <a:bodyPr wrap="square">
              <a:spAutoFit/>
            </a:bodyPr>
            <a:lstStyle/>
            <a:p>
              <a:pPr marL="97200">
                <a:spcBef>
                  <a:spcPts val="1800"/>
                </a:spcBef>
              </a:pPr>
              <a:r>
                <a:rPr lang="fr-FR" sz="1600" cap="all" dirty="0">
                  <a:solidFill>
                    <a:schemeClr val="tx1">
                      <a:lumMod val="75000"/>
                      <a:lumOff val="25000"/>
                    </a:schemeClr>
                  </a:solidFill>
                  <a:latin typeface="Arial" panose="020B0604020202020204" pitchFamily="34" charset="0"/>
                  <a:cs typeface="Arial" panose="020B0604020202020204" pitchFamily="34" charset="0"/>
                </a:rPr>
                <a:t>2004</a:t>
              </a:r>
              <a:endParaRPr lang="fr-FR" dirty="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47" name="TextBox 46"/>
          <p:cNvSpPr txBox="1"/>
          <p:nvPr/>
        </p:nvSpPr>
        <p:spPr>
          <a:xfrm>
            <a:off x="4508500" y="5398034"/>
            <a:ext cx="3538580" cy="230832"/>
          </a:xfrm>
          <a:prstGeom prst="rect">
            <a:avLst/>
          </a:prstGeom>
          <a:noFill/>
        </p:spPr>
        <p:txBody>
          <a:bodyPr wrap="square" rtlCol="0">
            <a:spAutoFit/>
          </a:bodyPr>
          <a:lstStyle/>
          <a:p>
            <a:r>
              <a:rPr lang="fr-FR" sz="900" dirty="0">
                <a:solidFill>
                  <a:schemeClr val="tx1">
                    <a:lumMod val="75000"/>
                    <a:lumOff val="25000"/>
                  </a:schemeClr>
                </a:solidFill>
                <a:latin typeface="Arial" panose="020B0604020202020204" pitchFamily="34" charset="0"/>
                <a:cs typeface="Arial" panose="020B0604020202020204" pitchFamily="34" charset="0"/>
              </a:rPr>
              <a:t>Source : </a:t>
            </a:r>
            <a:r>
              <a:rPr lang="fr-FR" sz="900" dirty="0"/>
              <a:t>© IGN – scan 1000 – scan 250 – EID Méditerranée – </a:t>
            </a:r>
            <a:r>
              <a:rPr lang="fr-FR" sz="900" dirty="0" err="1"/>
              <a:t>Fév</a:t>
            </a:r>
            <a:r>
              <a:rPr lang="fr-FR" sz="900" dirty="0"/>
              <a:t> 2016</a:t>
            </a:r>
            <a:endParaRPr lang="fr-FR" sz="9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75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7"/>
            <a:ext cx="10108725" cy="6888277"/>
            <a:chOff x="276077" y="336907"/>
            <a:chExt cx="10108725" cy="6888277"/>
          </a:xfrm>
        </p:grpSpPr>
        <p:sp>
          <p:nvSpPr>
            <p:cNvPr id="312" name="Rectangle 311"/>
            <p:cNvSpPr/>
            <p:nvPr/>
          </p:nvSpPr>
          <p:spPr>
            <a:xfrm>
              <a:off x="276077" y="336907"/>
              <a:ext cx="1332022" cy="6888276"/>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383190" y="337668"/>
              <a:ext cx="9001612" cy="6887516"/>
            </a:xfrm>
            <a:prstGeom prst="rect">
              <a:avLst/>
            </a:prstGeom>
            <a:solidFill>
              <a:schemeClr val="bg2"/>
            </a:solidFill>
          </p:spPr>
          <p:txBody>
            <a:bodyPr wrap="square" lIns="0" tIns="0" rIns="0" bIns="0" rtlCol="0"/>
            <a:lstStyle/>
            <a:p>
              <a:endParaRPr/>
            </a:p>
          </p:txBody>
        </p:sp>
      </p:grpSp>
      <p:sp>
        <p:nvSpPr>
          <p:cNvPr id="11" name="Rectangle 10"/>
          <p:cNvSpPr/>
          <p:nvPr/>
        </p:nvSpPr>
        <p:spPr>
          <a:xfrm>
            <a:off x="0" y="200025"/>
            <a:ext cx="10693400" cy="591181"/>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65450" y="323548"/>
            <a:ext cx="10119352" cy="369332"/>
          </a:xfrm>
          <a:prstGeom prst="rect">
            <a:avLst/>
          </a:prstGeom>
        </p:spPr>
        <p:txBody>
          <a:bodyPr wrap="square">
            <a:spAutoFit/>
          </a:bodyPr>
          <a:lstStyle/>
          <a:p>
            <a:pPr marL="97200" algn="ctr">
              <a:spcBef>
                <a:spcPts val="1800"/>
              </a:spcBef>
            </a:pPr>
            <a:r>
              <a:rPr lang="fr-FR" cap="all" dirty="0">
                <a:solidFill>
                  <a:schemeClr val="bg1"/>
                </a:solidFill>
                <a:latin typeface="Arial Black" panose="020B0A04020102020204" pitchFamily="34" charset="0"/>
              </a:rPr>
              <a:t>PROGRESSION DU MOUSTIQUE TIGRE</a:t>
            </a:r>
            <a:endParaRPr lang="fr-FR" sz="1900" dirty="0">
              <a:solidFill>
                <a:schemeClr val="bg1"/>
              </a:solidFill>
              <a:latin typeface="Arial Black" panose="020B0A04020102020204" pitchFamily="34" charset="0"/>
            </a:endParaRPr>
          </a:p>
        </p:txBody>
      </p:sp>
      <p:grpSp>
        <p:nvGrpSpPr>
          <p:cNvPr id="25" name="Group 24">
            <a:extLst>
              <a:ext uri="{FF2B5EF4-FFF2-40B4-BE49-F238E27FC236}">
                <a16:creationId xmlns:a16="http://schemas.microsoft.com/office/drawing/2014/main" id="{5938172A-71F7-2F05-8106-4BA7754311EE}"/>
              </a:ext>
            </a:extLst>
          </p:cNvPr>
          <p:cNvGrpSpPr/>
          <p:nvPr/>
        </p:nvGrpSpPr>
        <p:grpSpPr>
          <a:xfrm>
            <a:off x="1745978" y="1038225"/>
            <a:ext cx="8057106" cy="5997468"/>
            <a:chOff x="1745978" y="1038225"/>
            <a:chExt cx="8057106" cy="5997468"/>
          </a:xfrm>
        </p:grpSpPr>
        <p:grpSp>
          <p:nvGrpSpPr>
            <p:cNvPr id="15" name="Group 14">
              <a:extLst>
                <a:ext uri="{FF2B5EF4-FFF2-40B4-BE49-F238E27FC236}">
                  <a16:creationId xmlns:a16="http://schemas.microsoft.com/office/drawing/2014/main" id="{22CB5A14-6423-4293-E30D-F55A68D75EE0}"/>
                </a:ext>
              </a:extLst>
            </p:cNvPr>
            <p:cNvGrpSpPr/>
            <p:nvPr/>
          </p:nvGrpSpPr>
          <p:grpSpPr>
            <a:xfrm>
              <a:off x="1745978" y="1038225"/>
              <a:ext cx="8057106" cy="5997468"/>
              <a:chOff x="1745978" y="1038225"/>
              <a:chExt cx="8057106" cy="5997468"/>
            </a:xfrm>
          </p:grpSpPr>
          <p:grpSp>
            <p:nvGrpSpPr>
              <p:cNvPr id="6" name="Group 5">
                <a:extLst>
                  <a:ext uri="{FF2B5EF4-FFF2-40B4-BE49-F238E27FC236}">
                    <a16:creationId xmlns:a16="http://schemas.microsoft.com/office/drawing/2014/main" id="{11F7B192-0AD6-0FBF-AD8A-71BB8529EF41}"/>
                  </a:ext>
                </a:extLst>
              </p:cNvPr>
              <p:cNvGrpSpPr/>
              <p:nvPr/>
            </p:nvGrpSpPr>
            <p:grpSpPr>
              <a:xfrm>
                <a:off x="1745978" y="1038225"/>
                <a:ext cx="8057106" cy="5997468"/>
                <a:chOff x="1745978" y="1038225"/>
                <a:chExt cx="8057106" cy="5997468"/>
              </a:xfrm>
            </p:grpSpPr>
            <p:grpSp>
              <p:nvGrpSpPr>
                <p:cNvPr id="20" name="Group 19">
                  <a:extLst>
                    <a:ext uri="{FF2B5EF4-FFF2-40B4-BE49-F238E27FC236}">
                      <a16:creationId xmlns:a16="http://schemas.microsoft.com/office/drawing/2014/main" id="{E154E164-1453-3B79-8D0C-C265E3576A15}"/>
                    </a:ext>
                  </a:extLst>
                </p:cNvPr>
                <p:cNvGrpSpPr/>
                <p:nvPr/>
              </p:nvGrpSpPr>
              <p:grpSpPr>
                <a:xfrm>
                  <a:off x="1745978" y="1038225"/>
                  <a:ext cx="8057106" cy="5993483"/>
                  <a:chOff x="509316" y="1299126"/>
                  <a:chExt cx="14611624" cy="10869227"/>
                </a:xfrm>
              </p:grpSpPr>
              <p:pic>
                <p:nvPicPr>
                  <p:cNvPr id="5" name="Picture 4" descr="Diagram&#10;&#10;Description automatically generated">
                    <a:extLst>
                      <a:ext uri="{FF2B5EF4-FFF2-40B4-BE49-F238E27FC236}">
                        <a16:creationId xmlns:a16="http://schemas.microsoft.com/office/drawing/2014/main" id="{7ED16190-EAA7-D34C-5BBE-67402FE098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316" y="1309740"/>
                    <a:ext cx="7258050" cy="5400675"/>
                  </a:xfrm>
                  <a:prstGeom prst="rect">
                    <a:avLst/>
                  </a:prstGeom>
                </p:spPr>
              </p:pic>
              <p:pic>
                <p:nvPicPr>
                  <p:cNvPr id="7" name="Picture 6" descr="Diagram&#10;&#10;Description automatically generated">
                    <a:extLst>
                      <a:ext uri="{FF2B5EF4-FFF2-40B4-BE49-F238E27FC236}">
                        <a16:creationId xmlns:a16="http://schemas.microsoft.com/office/drawing/2014/main" id="{E0ABE359-2FE7-C47B-A8D8-D7F7CF3BE5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2890" y="1299126"/>
                    <a:ext cx="7258050" cy="5400675"/>
                  </a:xfrm>
                  <a:prstGeom prst="rect">
                    <a:avLst/>
                  </a:prstGeom>
                </p:spPr>
              </p:pic>
              <p:pic>
                <p:nvPicPr>
                  <p:cNvPr id="9" name="Picture 8" descr="Map&#10;&#10;Description automatically generated with low confidence">
                    <a:extLst>
                      <a:ext uri="{FF2B5EF4-FFF2-40B4-BE49-F238E27FC236}">
                        <a16:creationId xmlns:a16="http://schemas.microsoft.com/office/drawing/2014/main" id="{E483E05D-3E1C-F9A1-2441-F1E551AD7B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316" y="6805778"/>
                    <a:ext cx="7258050" cy="5362575"/>
                  </a:xfrm>
                  <a:prstGeom prst="rect">
                    <a:avLst/>
                  </a:prstGeom>
                </p:spPr>
              </p:pic>
              <p:sp>
                <p:nvSpPr>
                  <p:cNvPr id="18" name="Rectangle 17">
                    <a:extLst>
                      <a:ext uri="{FF2B5EF4-FFF2-40B4-BE49-F238E27FC236}">
                        <a16:creationId xmlns:a16="http://schemas.microsoft.com/office/drawing/2014/main" id="{5B9FC4F8-DA3B-A171-B84C-219A8345F819}"/>
                      </a:ext>
                    </a:extLst>
                  </p:cNvPr>
                  <p:cNvSpPr/>
                  <p:nvPr/>
                </p:nvSpPr>
                <p:spPr>
                  <a:xfrm>
                    <a:off x="7862890" y="6805778"/>
                    <a:ext cx="7258050" cy="5362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sosceles Triangle 2">
                  <a:extLst>
                    <a:ext uri="{FF2B5EF4-FFF2-40B4-BE49-F238E27FC236}">
                      <a16:creationId xmlns:a16="http://schemas.microsoft.com/office/drawing/2014/main" id="{4D0F3EE0-41A0-B097-4E2C-006C8F0E6B8D}"/>
                    </a:ext>
                  </a:extLst>
                </p:cNvPr>
                <p:cNvSpPr/>
                <p:nvPr/>
              </p:nvSpPr>
              <p:spPr>
                <a:xfrm>
                  <a:off x="6108700" y="6296025"/>
                  <a:ext cx="2398086" cy="708770"/>
                </a:xfrm>
                <a:prstGeom prst="triangle">
                  <a:avLst>
                    <a:gd name="adj" fmla="val 128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1FC076A0-F4B3-D75B-37F2-59F1475FE1DC}"/>
                    </a:ext>
                  </a:extLst>
                </p:cNvPr>
                <p:cNvPicPr>
                  <a:picLocks noChangeAspect="1"/>
                </p:cNvPicPr>
                <p:nvPr/>
              </p:nvPicPr>
              <p:blipFill rotWithShape="1">
                <a:blip r:embed="rId6">
                  <a:extLst>
                    <a:ext uri="{28A0092B-C50C-407E-A947-70E740481C1C}">
                      <a14:useLocalDpi xmlns:a14="http://schemas.microsoft.com/office/drawing/2010/main" val="0"/>
                    </a:ext>
                  </a:extLst>
                </a:blip>
                <a:srcRect t="73012" r="70742"/>
                <a:stretch/>
              </p:blipFill>
              <p:spPr>
                <a:xfrm>
                  <a:off x="5832413" y="6231984"/>
                  <a:ext cx="1170975" cy="803709"/>
                </a:xfrm>
                <a:prstGeom prst="rect">
                  <a:avLst/>
                </a:prstGeom>
              </p:spPr>
            </p:pic>
          </p:grpSp>
          <p:sp>
            <p:nvSpPr>
              <p:cNvPr id="14" name="Rectangle 13">
                <a:extLst>
                  <a:ext uri="{FF2B5EF4-FFF2-40B4-BE49-F238E27FC236}">
                    <a16:creationId xmlns:a16="http://schemas.microsoft.com/office/drawing/2014/main" id="{B3B2AB9B-2313-11E7-F88B-1A6184668F47}"/>
                  </a:ext>
                </a:extLst>
              </p:cNvPr>
              <p:cNvSpPr/>
              <p:nvPr/>
            </p:nvSpPr>
            <p:spPr>
              <a:xfrm>
                <a:off x="4889238" y="4467225"/>
                <a:ext cx="481282" cy="21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C51D34E-2C1C-E132-E159-BD21C3F89416}"/>
                </a:ext>
              </a:extLst>
            </p:cNvPr>
            <p:cNvSpPr txBox="1"/>
            <p:nvPr/>
          </p:nvSpPr>
          <p:spPr>
            <a:xfrm>
              <a:off x="9031258" y="4681317"/>
              <a:ext cx="680684"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2022</a:t>
              </a:r>
            </a:p>
          </p:txBody>
        </p:sp>
        <p:sp>
          <p:nvSpPr>
            <p:cNvPr id="13" name="TextBox 12">
              <a:extLst>
                <a:ext uri="{FF2B5EF4-FFF2-40B4-BE49-F238E27FC236}">
                  <a16:creationId xmlns:a16="http://schemas.microsoft.com/office/drawing/2014/main" id="{60A7E11A-DE3D-24B8-0EFC-2516376FBED1}"/>
                </a:ext>
              </a:extLst>
            </p:cNvPr>
            <p:cNvSpPr txBox="1"/>
            <p:nvPr/>
          </p:nvSpPr>
          <p:spPr>
            <a:xfrm>
              <a:off x="4844857" y="4681317"/>
              <a:ext cx="680684"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2016</a:t>
              </a:r>
            </a:p>
          </p:txBody>
        </p:sp>
        <p:sp>
          <p:nvSpPr>
            <p:cNvPr id="16" name="Rectangle 15">
              <a:extLst>
                <a:ext uri="{FF2B5EF4-FFF2-40B4-BE49-F238E27FC236}">
                  <a16:creationId xmlns:a16="http://schemas.microsoft.com/office/drawing/2014/main" id="{48DC27E7-8A20-2F38-9916-B65CA22FBD17}"/>
                </a:ext>
              </a:extLst>
            </p:cNvPr>
            <p:cNvSpPr/>
            <p:nvPr/>
          </p:nvSpPr>
          <p:spPr>
            <a:xfrm>
              <a:off x="4978069" y="1423827"/>
              <a:ext cx="481282" cy="21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7BF9C4F-FC9B-A695-FB93-26AE4466FA9F}"/>
                </a:ext>
              </a:extLst>
            </p:cNvPr>
            <p:cNvSpPr txBox="1"/>
            <p:nvPr/>
          </p:nvSpPr>
          <p:spPr>
            <a:xfrm>
              <a:off x="4844857" y="1614746"/>
              <a:ext cx="680684"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2004</a:t>
              </a:r>
            </a:p>
          </p:txBody>
        </p:sp>
        <p:sp>
          <p:nvSpPr>
            <p:cNvPr id="22" name="Rectangle 21">
              <a:extLst>
                <a:ext uri="{FF2B5EF4-FFF2-40B4-BE49-F238E27FC236}">
                  <a16:creationId xmlns:a16="http://schemas.microsoft.com/office/drawing/2014/main" id="{51DC2BC5-D323-865A-11F5-C18B158CA041}"/>
                </a:ext>
              </a:extLst>
            </p:cNvPr>
            <p:cNvSpPr/>
            <p:nvPr/>
          </p:nvSpPr>
          <p:spPr>
            <a:xfrm>
              <a:off x="9031258" y="1443835"/>
              <a:ext cx="481282" cy="21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2097706-FFA3-4AC7-BF90-3ED342D0DD04}"/>
                </a:ext>
              </a:extLst>
            </p:cNvPr>
            <p:cNvSpPr txBox="1"/>
            <p:nvPr/>
          </p:nvSpPr>
          <p:spPr>
            <a:xfrm>
              <a:off x="9037626" y="1579382"/>
              <a:ext cx="680684"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2010</a:t>
              </a:r>
            </a:p>
          </p:txBody>
        </p:sp>
      </p:grpSp>
      <p:pic>
        <p:nvPicPr>
          <p:cNvPr id="24" name="Picture 23" descr="A map of france with red and white squares&#10;&#10;Description automatically generated">
            <a:extLst>
              <a:ext uri="{FF2B5EF4-FFF2-40B4-BE49-F238E27FC236}">
                <a16:creationId xmlns:a16="http://schemas.microsoft.com/office/drawing/2014/main" id="{33A00DEB-3564-ACD8-6D15-C37D58190A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6182" y="4074691"/>
            <a:ext cx="3883673" cy="2930104"/>
          </a:xfrm>
          <a:prstGeom prst="rect">
            <a:avLst/>
          </a:prstGeom>
        </p:spPr>
      </p:pic>
      <p:pic>
        <p:nvPicPr>
          <p:cNvPr id="26" name="Picture 25">
            <a:extLst>
              <a:ext uri="{FF2B5EF4-FFF2-40B4-BE49-F238E27FC236}">
                <a16:creationId xmlns:a16="http://schemas.microsoft.com/office/drawing/2014/main" id="{58317A7F-2DD2-85E9-6E66-CC0D41454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132" t="20000" r="27725" b="22857"/>
          <a:stretch/>
        </p:blipFill>
        <p:spPr>
          <a:xfrm>
            <a:off x="9088504" y="5838825"/>
            <a:ext cx="1531675" cy="1531675"/>
          </a:xfrm>
          <a:prstGeom prst="ellipse">
            <a:avLst/>
          </a:prstGeom>
          <a:ln w="57150">
            <a:solidFill>
              <a:schemeClr val="bg1"/>
            </a:solidFill>
          </a:ln>
          <a:effectLst>
            <a:outerShdw blurRad="50800" dist="50800" dir="5580000" sx="97000" sy="97000" algn="ctr" rotWithShape="0">
              <a:schemeClr val="tx1">
                <a:alpha val="37000"/>
              </a:schemeClr>
            </a:outerShdw>
          </a:effectLst>
        </p:spPr>
      </p:pic>
      <p:pic>
        <p:nvPicPr>
          <p:cNvPr id="8" name="Son enregistré">
            <a:hlinkClick r:id="" action="ppaction://media"/>
            <a:extLst>
              <a:ext uri="{FF2B5EF4-FFF2-40B4-BE49-F238E27FC236}">
                <a16:creationId xmlns:a16="http://schemas.microsoft.com/office/drawing/2014/main" id="{6F5D1FE4-E5CB-89CD-5D5B-E86A686519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224448079"/>
      </p:ext>
    </p:extLst>
  </p:cSld>
  <p:clrMapOvr>
    <a:masterClrMapping/>
  </p:clrMapOvr>
  <mc:AlternateContent xmlns:mc="http://schemas.openxmlformats.org/markup-compatibility/2006" xmlns:p14="http://schemas.microsoft.com/office/powerpoint/2010/main">
    <mc:Choice Requires="p14">
      <p:transition spd="med" p14:dur="700" advTm="20879">
        <p:fade/>
      </p:transition>
    </mc:Choice>
    <mc:Fallback xmlns="">
      <p:transition spd="med" advTm="208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0" y="336907"/>
            <a:ext cx="10693399" cy="7225943"/>
            <a:chOff x="276077" y="336907"/>
            <a:chExt cx="10108725" cy="7225943"/>
          </a:xfrm>
        </p:grpSpPr>
        <p:sp>
          <p:nvSpPr>
            <p:cNvPr id="312" name="Rectangle 311"/>
            <p:cNvSpPr/>
            <p:nvPr/>
          </p:nvSpPr>
          <p:spPr>
            <a:xfrm>
              <a:off x="276077" y="336907"/>
              <a:ext cx="1332022" cy="7225942"/>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383190" y="337667"/>
              <a:ext cx="9001612" cy="7225183"/>
            </a:xfrm>
            <a:prstGeom prst="rect">
              <a:avLst/>
            </a:prstGeom>
            <a:solidFill>
              <a:schemeClr val="bg2"/>
            </a:solidFill>
          </p:spPr>
          <p:txBody>
            <a:bodyPr wrap="square" lIns="0" tIns="0" rIns="0" bIns="0" rtlCol="0"/>
            <a:lstStyle/>
            <a:p>
              <a:endParaRPr/>
            </a:p>
          </p:txBody>
        </p:sp>
      </p:grpSp>
      <p:sp>
        <p:nvSpPr>
          <p:cNvPr id="4" name="Rectangle 3"/>
          <p:cNvSpPr/>
          <p:nvPr/>
        </p:nvSpPr>
        <p:spPr>
          <a:xfrm>
            <a:off x="88900" y="657224"/>
            <a:ext cx="10515600" cy="690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2900" y="2102522"/>
            <a:ext cx="2037553" cy="4473593"/>
          </a:xfrm>
          <a:prstGeom prst="rect">
            <a:avLst/>
          </a:prstGeom>
        </p:spPr>
      </p:pic>
      <p:sp>
        <p:nvSpPr>
          <p:cNvPr id="55" name="TextBox 54"/>
          <p:cNvSpPr txBox="1"/>
          <p:nvPr/>
        </p:nvSpPr>
        <p:spPr>
          <a:xfrm>
            <a:off x="7415828" y="349353"/>
            <a:ext cx="1087429" cy="338554"/>
          </a:xfrm>
          <a:prstGeom prst="rect">
            <a:avLst/>
          </a:prstGeom>
          <a:noFill/>
        </p:spPr>
        <p:txBody>
          <a:bodyPr wrap="square" rtlCol="0">
            <a:spAutoFit/>
          </a:bodyPr>
          <a:lstStyle/>
          <a:p>
            <a:r>
              <a:rPr lang="fr-FR" sz="1600" dirty="0">
                <a:solidFill>
                  <a:schemeClr val="tx1">
                    <a:lumMod val="65000"/>
                    <a:lumOff val="35000"/>
                  </a:schemeClr>
                </a:solidFill>
                <a:latin typeface="Arial Black" panose="020B0A04020102020204" pitchFamily="34" charset="0"/>
              </a:rPr>
              <a:t>Source </a:t>
            </a:r>
            <a:endParaRPr lang="fr-FR" sz="1100" dirty="0">
              <a:solidFill>
                <a:schemeClr val="tx1">
                  <a:lumMod val="65000"/>
                  <a:lumOff val="35000"/>
                </a:schemeClr>
              </a:solidFill>
              <a:latin typeface="Androgyne" panose="05080000000003050000" pitchFamily="82" charset="0"/>
            </a:endParaRPr>
          </a:p>
        </p:txBody>
      </p:sp>
      <p:sp>
        <p:nvSpPr>
          <p:cNvPr id="67" name="Rounded Rectangle 66"/>
          <p:cNvSpPr/>
          <p:nvPr/>
        </p:nvSpPr>
        <p:spPr>
          <a:xfrm rot="21231020">
            <a:off x="-1935803" y="-340502"/>
            <a:ext cx="7087803" cy="2005978"/>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p:cNvSpPr/>
          <p:nvPr/>
        </p:nvSpPr>
        <p:spPr>
          <a:xfrm>
            <a:off x="241301" y="143984"/>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Cycle de transmission </a:t>
            </a:r>
            <a:r>
              <a:rPr lang="fr-FR" sz="3600" cap="all" dirty="0">
                <a:solidFill>
                  <a:schemeClr val="accent6">
                    <a:lumMod val="75000"/>
                  </a:schemeClr>
                </a:solidFill>
                <a:latin typeface="Arial Black" panose="020B0A04020102020204" pitchFamily="34" charset="0"/>
              </a:rPr>
              <a:t>potentielle</a:t>
            </a:r>
          </a:p>
        </p:txBody>
      </p:sp>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7592" y="230267"/>
            <a:ext cx="1695402" cy="972155"/>
          </a:xfrm>
          <a:prstGeom prst="rect">
            <a:avLst/>
          </a:prstGeom>
          <a:ln>
            <a:solidFill>
              <a:schemeClr val="bg1">
                <a:lumMod val="85000"/>
              </a:schemeClr>
            </a:solidFill>
          </a:ln>
          <a:effectLst>
            <a:outerShdw blurRad="177800" dist="50800" dir="5400000" sx="99000" sy="99000" algn="ctr" rotWithShape="0">
              <a:schemeClr val="tx1">
                <a:alpha val="23000"/>
              </a:schemeClr>
            </a:outerShdw>
          </a:effectLst>
        </p:spPr>
      </p:pic>
      <p:sp>
        <p:nvSpPr>
          <p:cNvPr id="80" name="TextBox 79"/>
          <p:cNvSpPr txBox="1"/>
          <p:nvPr/>
        </p:nvSpPr>
        <p:spPr>
          <a:xfrm>
            <a:off x="-52146" y="3117947"/>
            <a:ext cx="2064184" cy="584775"/>
          </a:xfrm>
          <a:prstGeom prst="rect">
            <a:avLst/>
          </a:prstGeom>
          <a:noFill/>
        </p:spPr>
        <p:txBody>
          <a:bodyPr wrap="square" rtlCol="0">
            <a:spAutoFit/>
          </a:bodyPr>
          <a:lstStyle/>
          <a:p>
            <a:pPr algn="ctr"/>
            <a:r>
              <a:rPr lang="fr-FR" sz="1600" b="1" dirty="0">
                <a:solidFill>
                  <a:schemeClr val="tx1">
                    <a:lumMod val="75000"/>
                    <a:lumOff val="25000"/>
                  </a:schemeClr>
                </a:solidFill>
                <a:latin typeface="Arial" panose="020B0604020202020204" pitchFamily="34" charset="0"/>
                <a:cs typeface="Arial" panose="020B0604020202020204" pitchFamily="34" charset="0"/>
              </a:rPr>
              <a:t>Moustique </a:t>
            </a:r>
            <a:br>
              <a:rPr lang="fr-FR" sz="1600" b="1" dirty="0">
                <a:solidFill>
                  <a:schemeClr val="tx1">
                    <a:lumMod val="75000"/>
                    <a:lumOff val="25000"/>
                  </a:schemeClr>
                </a:solidFill>
                <a:latin typeface="Arial" panose="020B0604020202020204" pitchFamily="34" charset="0"/>
                <a:cs typeface="Arial" panose="020B0604020202020204" pitchFamily="34" charset="0"/>
              </a:rPr>
            </a:br>
            <a:r>
              <a:rPr lang="fr-FR" sz="1600" b="1" dirty="0">
                <a:solidFill>
                  <a:schemeClr val="tx1">
                    <a:lumMod val="75000"/>
                    <a:lumOff val="25000"/>
                  </a:schemeClr>
                </a:solidFill>
                <a:latin typeface="Arial" panose="020B0604020202020204" pitchFamily="34" charset="0"/>
                <a:cs typeface="Arial" panose="020B0604020202020204" pitchFamily="34" charset="0"/>
              </a:rPr>
              <a:t>sain</a:t>
            </a:r>
            <a:endParaRPr lang="fr-FR" sz="11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0684" y="2777577"/>
            <a:ext cx="650345" cy="1775025"/>
          </a:xfrm>
          <a:prstGeom prst="rect">
            <a:avLst/>
          </a:prstGeom>
          <a:effectLst>
            <a:outerShdw blurRad="76200" dist="50800" dir="5400000" sx="99000" sy="99000" algn="ctr" rotWithShape="0">
              <a:schemeClr val="tx1">
                <a:alpha val="49000"/>
              </a:schemeClr>
            </a:outerShdw>
          </a:effectLst>
        </p:spPr>
      </p:pic>
      <p:sp>
        <p:nvSpPr>
          <p:cNvPr id="7" name="Rectangle 6"/>
          <p:cNvSpPr/>
          <p:nvPr/>
        </p:nvSpPr>
        <p:spPr>
          <a:xfrm>
            <a:off x="1079501" y="6064922"/>
            <a:ext cx="3031998" cy="841387"/>
          </a:xfrm>
          <a:prstGeom prst="rect">
            <a:avLst/>
          </a:prstGeom>
          <a:solidFill>
            <a:srgbClr val="FAC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TextBox 81"/>
          <p:cNvSpPr txBox="1"/>
          <p:nvPr/>
        </p:nvSpPr>
        <p:spPr>
          <a:xfrm>
            <a:off x="786544" y="6201389"/>
            <a:ext cx="3599617" cy="615553"/>
          </a:xfrm>
          <a:prstGeom prst="rect">
            <a:avLst/>
          </a:prstGeom>
          <a:noFill/>
        </p:spPr>
        <p:txBody>
          <a:bodyPr wrap="square" rtlCol="0">
            <a:spAutoFit/>
          </a:bodyPr>
          <a:lstStyle/>
          <a:p>
            <a:pPr algn="ctr"/>
            <a:r>
              <a:rPr lang="fr-FR" sz="1700" dirty="0">
                <a:solidFill>
                  <a:schemeClr val="tx1">
                    <a:lumMod val="75000"/>
                    <a:lumOff val="25000"/>
                  </a:schemeClr>
                </a:solidFill>
                <a:latin typeface="Arial" panose="020B0604020202020204" pitchFamily="34" charset="0"/>
                <a:cs typeface="Arial" panose="020B0604020202020204" pitchFamily="34" charset="0"/>
              </a:rPr>
              <a:t>Personne </a:t>
            </a:r>
            <a:r>
              <a:rPr lang="fr-FR" sz="1700" b="1" dirty="0">
                <a:solidFill>
                  <a:schemeClr val="tx1">
                    <a:lumMod val="75000"/>
                    <a:lumOff val="25000"/>
                  </a:schemeClr>
                </a:solidFill>
                <a:latin typeface="Arial" panose="020B0604020202020204" pitchFamily="34" charset="0"/>
                <a:cs typeface="Arial" panose="020B0604020202020204" pitchFamily="34" charset="0"/>
              </a:rPr>
              <a:t>malade </a:t>
            </a:r>
            <a:r>
              <a:rPr lang="fr-FR" sz="1700" b="1" dirty="0" err="1">
                <a:solidFill>
                  <a:schemeClr val="tx1">
                    <a:lumMod val="75000"/>
                    <a:lumOff val="25000"/>
                  </a:schemeClr>
                </a:solidFill>
                <a:latin typeface="Arial" panose="020B0604020202020204" pitchFamily="34" charset="0"/>
                <a:cs typeface="Arial" panose="020B0604020202020204" pitchFamily="34" charset="0"/>
              </a:rPr>
              <a:t>virémique</a:t>
            </a:r>
            <a:r>
              <a:rPr lang="fr-FR" sz="1700" b="1" dirty="0">
                <a:solidFill>
                  <a:schemeClr val="tx1">
                    <a:lumMod val="75000"/>
                    <a:lumOff val="25000"/>
                  </a:schemeClr>
                </a:solidFill>
                <a:latin typeface="Arial" panose="020B0604020202020204" pitchFamily="34" charset="0"/>
                <a:cs typeface="Arial" panose="020B0604020202020204" pitchFamily="34" charset="0"/>
              </a:rPr>
              <a:t> </a:t>
            </a:r>
            <a:br>
              <a:rPr lang="fr-FR" sz="1700" b="1" dirty="0">
                <a:solidFill>
                  <a:schemeClr val="tx1">
                    <a:lumMod val="75000"/>
                    <a:lumOff val="25000"/>
                  </a:schemeClr>
                </a:solidFill>
                <a:latin typeface="Arial" panose="020B0604020202020204" pitchFamily="34" charset="0"/>
                <a:cs typeface="Arial" panose="020B0604020202020204" pitchFamily="34" charset="0"/>
              </a:rPr>
            </a:br>
            <a:r>
              <a:rPr lang="fr-FR" sz="1700" dirty="0">
                <a:solidFill>
                  <a:schemeClr val="tx1">
                    <a:lumMod val="75000"/>
                    <a:lumOff val="25000"/>
                  </a:schemeClr>
                </a:solidFill>
                <a:latin typeface="Arial" panose="020B0604020202020204" pitchFamily="34" charset="0"/>
                <a:cs typeface="Arial" panose="020B0604020202020204" pitchFamily="34" charset="0"/>
              </a:rPr>
              <a:t>5 à 7 jours</a:t>
            </a: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956" y="2349533"/>
            <a:ext cx="1276350" cy="644893"/>
          </a:xfrm>
          <a:prstGeom prst="rect">
            <a:avLst/>
          </a:prstGeom>
        </p:spPr>
      </p:pic>
      <p:sp>
        <p:nvSpPr>
          <p:cNvPr id="12" name="Right Arrow 11"/>
          <p:cNvSpPr/>
          <p:nvPr/>
        </p:nvSpPr>
        <p:spPr>
          <a:xfrm>
            <a:off x="175143" y="4061550"/>
            <a:ext cx="1650124" cy="3048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ight Arrow 86"/>
          <p:cNvSpPr/>
          <p:nvPr/>
        </p:nvSpPr>
        <p:spPr>
          <a:xfrm>
            <a:off x="4203700" y="4061550"/>
            <a:ext cx="1495592" cy="3048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9510" y="2759673"/>
            <a:ext cx="1709031" cy="3752299"/>
          </a:xfrm>
          <a:prstGeom prst="rect">
            <a:avLst/>
          </a:prstGeom>
        </p:spPr>
      </p:pic>
      <p:grpSp>
        <p:nvGrpSpPr>
          <p:cNvPr id="19" name="Group 18"/>
          <p:cNvGrpSpPr/>
          <p:nvPr/>
        </p:nvGrpSpPr>
        <p:grpSpPr>
          <a:xfrm>
            <a:off x="5422900" y="6045769"/>
            <a:ext cx="2084839" cy="841387"/>
            <a:chOff x="5025060" y="5667272"/>
            <a:chExt cx="2084839" cy="841387"/>
          </a:xfrm>
        </p:grpSpPr>
        <p:sp>
          <p:nvSpPr>
            <p:cNvPr id="88" name="Rectangle 87"/>
            <p:cNvSpPr/>
            <p:nvPr/>
          </p:nvSpPr>
          <p:spPr>
            <a:xfrm>
              <a:off x="5113717" y="5667272"/>
              <a:ext cx="1841552" cy="84138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TextBox 88"/>
            <p:cNvSpPr txBox="1"/>
            <p:nvPr/>
          </p:nvSpPr>
          <p:spPr>
            <a:xfrm>
              <a:off x="5025060" y="5898066"/>
              <a:ext cx="2084839" cy="353943"/>
            </a:xfrm>
            <a:prstGeom prst="rect">
              <a:avLst/>
            </a:prstGeom>
            <a:noFill/>
          </p:spPr>
          <p:txBody>
            <a:bodyPr wrap="square" rtlCol="0">
              <a:spAutoFit/>
            </a:bodyPr>
            <a:lstStyle/>
            <a:p>
              <a:pPr algn="ctr"/>
              <a:r>
                <a:rPr lang="fr-FR" sz="1700" dirty="0">
                  <a:solidFill>
                    <a:schemeClr val="tx1">
                      <a:lumMod val="75000"/>
                      <a:lumOff val="25000"/>
                    </a:schemeClr>
                  </a:solidFill>
                  <a:latin typeface="Arial" panose="020B0604020202020204" pitchFamily="34" charset="0"/>
                  <a:cs typeface="Arial" panose="020B0604020202020204" pitchFamily="34" charset="0"/>
                </a:rPr>
                <a:t>Personne </a:t>
              </a:r>
              <a:r>
                <a:rPr lang="fr-FR" sz="1700" b="1" dirty="0">
                  <a:solidFill>
                    <a:schemeClr val="tx1">
                      <a:lumMod val="75000"/>
                      <a:lumOff val="25000"/>
                    </a:schemeClr>
                  </a:solidFill>
                  <a:latin typeface="Arial" panose="020B0604020202020204" pitchFamily="34" charset="0"/>
                  <a:cs typeface="Arial" panose="020B0604020202020204" pitchFamily="34" charset="0"/>
                </a:rPr>
                <a:t>saine</a:t>
              </a:r>
              <a:endParaRPr lang="fr-FR" sz="1700"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16" name="Group 15"/>
          <p:cNvGrpSpPr/>
          <p:nvPr/>
        </p:nvGrpSpPr>
        <p:grpSpPr>
          <a:xfrm>
            <a:off x="4547099" y="1647825"/>
            <a:ext cx="1828800" cy="1579331"/>
            <a:chOff x="5973572" y="440806"/>
            <a:chExt cx="1828800" cy="1579331"/>
          </a:xfrm>
        </p:grpSpPr>
        <p:sp>
          <p:nvSpPr>
            <p:cNvPr id="14" name="Explosion 1 13"/>
            <p:cNvSpPr/>
            <p:nvPr/>
          </p:nvSpPr>
          <p:spPr>
            <a:xfrm>
              <a:off x="5973572" y="440806"/>
              <a:ext cx="1828800" cy="1579331"/>
            </a:xfrm>
            <a:prstGeom prst="irregularSeal1">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0" name="Picture 8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5280" y="896514"/>
              <a:ext cx="1276350" cy="644893"/>
            </a:xfrm>
            <a:prstGeom prst="rect">
              <a:avLst/>
            </a:prstGeom>
          </p:spPr>
        </p:pic>
      </p:grpSp>
      <p:sp>
        <p:nvSpPr>
          <p:cNvPr id="91" name="TextBox 90"/>
          <p:cNvSpPr txBox="1"/>
          <p:nvPr/>
        </p:nvSpPr>
        <p:spPr>
          <a:xfrm>
            <a:off x="4422197" y="3161441"/>
            <a:ext cx="2064184" cy="584775"/>
          </a:xfrm>
          <a:prstGeom prst="rect">
            <a:avLst/>
          </a:prstGeom>
          <a:noFill/>
        </p:spPr>
        <p:txBody>
          <a:bodyPr wrap="square" rtlCol="0">
            <a:spAutoFit/>
          </a:bodyPr>
          <a:lstStyle/>
          <a:p>
            <a:pPr algn="ctr"/>
            <a:r>
              <a:rPr lang="fr-FR" sz="1600" b="1" dirty="0">
                <a:solidFill>
                  <a:schemeClr val="tx1">
                    <a:lumMod val="75000"/>
                    <a:lumOff val="25000"/>
                  </a:schemeClr>
                </a:solidFill>
                <a:latin typeface="Arial" panose="020B0604020202020204" pitchFamily="34" charset="0"/>
                <a:cs typeface="Arial" panose="020B0604020202020204" pitchFamily="34" charset="0"/>
              </a:rPr>
              <a:t>Moustique </a:t>
            </a:r>
            <a:br>
              <a:rPr lang="fr-FR" sz="1600" b="1" dirty="0">
                <a:solidFill>
                  <a:schemeClr val="tx1">
                    <a:lumMod val="75000"/>
                    <a:lumOff val="25000"/>
                  </a:schemeClr>
                </a:solidFill>
                <a:latin typeface="Arial" panose="020B0604020202020204" pitchFamily="34" charset="0"/>
                <a:cs typeface="Arial" panose="020B0604020202020204" pitchFamily="34" charset="0"/>
              </a:rPr>
            </a:br>
            <a:r>
              <a:rPr lang="fr-FR" sz="1600" b="1" dirty="0">
                <a:solidFill>
                  <a:schemeClr val="tx1">
                    <a:lumMod val="75000"/>
                    <a:lumOff val="25000"/>
                  </a:schemeClr>
                </a:solidFill>
                <a:latin typeface="Arial" panose="020B0604020202020204" pitchFamily="34" charset="0"/>
                <a:cs typeface="Arial" panose="020B0604020202020204" pitchFamily="34" charset="0"/>
              </a:rPr>
              <a:t>vecteur</a:t>
            </a:r>
            <a:endParaRPr lang="fr-FR" sz="11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7" name="Rectangle 16"/>
          <p:cNvSpPr/>
          <p:nvPr/>
        </p:nvSpPr>
        <p:spPr>
          <a:xfrm>
            <a:off x="2984500" y="2189804"/>
            <a:ext cx="385349" cy="714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2" name="Picture 91"/>
          <p:cNvPicPr>
            <a:picLocks noChangeAspect="1"/>
          </p:cNvPicPr>
          <p:nvPr/>
        </p:nvPicPr>
        <p:blipFill rotWithShape="1">
          <a:blip r:embed="rId10" cstate="print">
            <a:extLst>
              <a:ext uri="{28A0092B-C50C-407E-A947-70E740481C1C}">
                <a14:useLocalDpi xmlns:a14="http://schemas.microsoft.com/office/drawing/2010/main" val="0"/>
              </a:ext>
            </a:extLst>
          </a:blip>
          <a:srcRect l="5655" t="1005" r="7556" b="-1005"/>
          <a:stretch/>
        </p:blipFill>
        <p:spPr>
          <a:xfrm>
            <a:off x="3098602" y="2053798"/>
            <a:ext cx="1317380" cy="1242482"/>
          </a:xfrm>
          <a:prstGeom prst="ellipse">
            <a:avLst/>
          </a:prstGeom>
        </p:spPr>
      </p:pic>
      <p:sp>
        <p:nvSpPr>
          <p:cNvPr id="93" name="Oval Callout 92"/>
          <p:cNvSpPr/>
          <p:nvPr/>
        </p:nvSpPr>
        <p:spPr>
          <a:xfrm>
            <a:off x="3219572" y="3116171"/>
            <a:ext cx="891926" cy="891926"/>
          </a:xfrm>
          <a:prstGeom prst="wedgeEllipseCallout">
            <a:avLst>
              <a:gd name="adj1" fmla="val -45867"/>
              <a:gd name="adj2" fmla="val 648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TextBox 93"/>
          <p:cNvSpPr txBox="1"/>
          <p:nvPr/>
        </p:nvSpPr>
        <p:spPr>
          <a:xfrm>
            <a:off x="2900934" y="3385647"/>
            <a:ext cx="1529202" cy="353943"/>
          </a:xfrm>
          <a:prstGeom prst="rect">
            <a:avLst/>
          </a:prstGeom>
          <a:noFill/>
        </p:spPr>
        <p:txBody>
          <a:bodyPr wrap="square" rtlCol="0">
            <a:spAutoFit/>
          </a:bodyPr>
          <a:lstStyle/>
          <a:p>
            <a:pPr algn="ctr"/>
            <a:r>
              <a:rPr lang="fr-FR" sz="1700" b="1" dirty="0">
                <a:solidFill>
                  <a:schemeClr val="bg1"/>
                </a:solidFill>
                <a:latin typeface="Arial" panose="020B0604020202020204" pitchFamily="34" charset="0"/>
                <a:cs typeface="Arial" panose="020B0604020202020204" pitchFamily="34" charset="0"/>
              </a:rPr>
              <a:t>Piqûre</a:t>
            </a:r>
          </a:p>
        </p:txBody>
      </p:sp>
      <p:sp>
        <p:nvSpPr>
          <p:cNvPr id="98" name="TextBox 97"/>
          <p:cNvSpPr txBox="1"/>
          <p:nvPr/>
        </p:nvSpPr>
        <p:spPr>
          <a:xfrm>
            <a:off x="4203700" y="4369412"/>
            <a:ext cx="1495592" cy="707886"/>
          </a:xfrm>
          <a:prstGeom prst="rect">
            <a:avLst/>
          </a:prstGeom>
          <a:noFill/>
        </p:spPr>
        <p:txBody>
          <a:bodyPr wrap="square" rtlCol="0">
            <a:spAutoFit/>
          </a:bodyPr>
          <a:lstStyle/>
          <a:p>
            <a:pPr algn="ctr"/>
            <a:r>
              <a:rPr lang="fr-FR" sz="2000" b="1" dirty="0">
                <a:solidFill>
                  <a:srgbClr val="C00000"/>
                </a:solidFill>
                <a:latin typeface="Arial" panose="020B0604020202020204" pitchFamily="34" charset="0"/>
                <a:cs typeface="Arial" panose="020B0604020202020204" pitchFamily="34" charset="0"/>
              </a:rPr>
              <a:t>7 jours</a:t>
            </a:r>
          </a:p>
          <a:p>
            <a:pPr algn="ctr"/>
            <a:r>
              <a:rPr lang="fr-FR" sz="2000" b="1" dirty="0">
                <a:solidFill>
                  <a:srgbClr val="C00000"/>
                </a:solidFill>
                <a:latin typeface="Arial" panose="020B0604020202020204" pitchFamily="34" charset="0"/>
                <a:cs typeface="Arial" panose="020B0604020202020204" pitchFamily="34" charset="0"/>
              </a:rPr>
              <a:t>environ</a:t>
            </a:r>
            <a:endParaRPr lang="fr-FR" sz="1400" b="1" dirty="0">
              <a:solidFill>
                <a:srgbClr val="C00000"/>
              </a:solidFill>
              <a:latin typeface="Arial" panose="020B0604020202020204" pitchFamily="34" charset="0"/>
              <a:cs typeface="Arial" panose="020B0604020202020204" pitchFamily="34" charset="0"/>
            </a:endParaRPr>
          </a:p>
        </p:txBody>
      </p:sp>
      <p:sp>
        <p:nvSpPr>
          <p:cNvPr id="103" name="Right Arrow 102"/>
          <p:cNvSpPr/>
          <p:nvPr/>
        </p:nvSpPr>
        <p:spPr>
          <a:xfrm>
            <a:off x="7099300" y="4070771"/>
            <a:ext cx="1495592" cy="3048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TextBox 103"/>
          <p:cNvSpPr txBox="1"/>
          <p:nvPr/>
        </p:nvSpPr>
        <p:spPr>
          <a:xfrm>
            <a:off x="7099300" y="4361768"/>
            <a:ext cx="1495592" cy="707886"/>
          </a:xfrm>
          <a:prstGeom prst="rect">
            <a:avLst/>
          </a:prstGeom>
          <a:noFill/>
        </p:spPr>
        <p:txBody>
          <a:bodyPr wrap="square" rtlCol="0">
            <a:spAutoFit/>
          </a:bodyPr>
          <a:lstStyle/>
          <a:p>
            <a:pPr algn="ctr"/>
            <a:r>
              <a:rPr lang="fr-FR" sz="2000" b="1" dirty="0">
                <a:solidFill>
                  <a:srgbClr val="C00000"/>
                </a:solidFill>
                <a:latin typeface="Arial" panose="020B0604020202020204" pitchFamily="34" charset="0"/>
                <a:cs typeface="Arial" panose="020B0604020202020204" pitchFamily="34" charset="0"/>
              </a:rPr>
              <a:t>Incubation</a:t>
            </a:r>
          </a:p>
          <a:p>
            <a:pPr algn="ctr"/>
            <a:r>
              <a:rPr lang="fr-FR" sz="2000" b="1" dirty="0">
                <a:solidFill>
                  <a:srgbClr val="C00000"/>
                </a:solidFill>
                <a:latin typeface="Arial" panose="020B0604020202020204" pitchFamily="34" charset="0"/>
                <a:cs typeface="Arial" panose="020B0604020202020204" pitchFamily="34" charset="0"/>
              </a:rPr>
              <a:t>4 à 7 jours</a:t>
            </a:r>
            <a:endParaRPr lang="fr-FR" sz="14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61364" y="2085108"/>
            <a:ext cx="2096679" cy="4603412"/>
          </a:xfrm>
          <a:prstGeom prst="rect">
            <a:avLst/>
          </a:prstGeom>
        </p:spPr>
      </p:pic>
      <p:sp>
        <p:nvSpPr>
          <p:cNvPr id="105" name="Rectangle 104"/>
          <p:cNvSpPr/>
          <p:nvPr/>
        </p:nvSpPr>
        <p:spPr>
          <a:xfrm>
            <a:off x="8198387" y="6017376"/>
            <a:ext cx="2259657" cy="841387"/>
          </a:xfrm>
          <a:prstGeom prst="rect">
            <a:avLst/>
          </a:prstGeom>
          <a:solidFill>
            <a:srgbClr val="FAC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TextBox 105"/>
          <p:cNvSpPr txBox="1"/>
          <p:nvPr/>
        </p:nvSpPr>
        <p:spPr>
          <a:xfrm>
            <a:off x="8136770" y="6117585"/>
            <a:ext cx="2393416" cy="600164"/>
          </a:xfrm>
          <a:prstGeom prst="rect">
            <a:avLst/>
          </a:prstGeom>
          <a:noFill/>
        </p:spPr>
        <p:txBody>
          <a:bodyPr wrap="square" rtlCol="0">
            <a:spAutoFit/>
          </a:bodyPr>
          <a:lstStyle/>
          <a:p>
            <a:pPr algn="ctr"/>
            <a:r>
              <a:rPr lang="fr-FR" sz="1700" dirty="0">
                <a:solidFill>
                  <a:schemeClr val="tx1">
                    <a:lumMod val="75000"/>
                    <a:lumOff val="25000"/>
                  </a:schemeClr>
                </a:solidFill>
                <a:latin typeface="Arial" panose="020B0604020202020204" pitchFamily="34" charset="0"/>
                <a:cs typeface="Arial" panose="020B0604020202020204" pitchFamily="34" charset="0"/>
              </a:rPr>
              <a:t>Début des </a:t>
            </a:r>
            <a:r>
              <a:rPr lang="fr-FR" sz="1600" b="1" dirty="0">
                <a:solidFill>
                  <a:schemeClr val="tx1">
                    <a:lumMod val="75000"/>
                    <a:lumOff val="25000"/>
                  </a:schemeClr>
                </a:solidFill>
                <a:latin typeface="Arial" panose="020B0604020202020204" pitchFamily="34" charset="0"/>
                <a:cs typeface="Arial" panose="020B0604020202020204" pitchFamily="34" charset="0"/>
              </a:rPr>
              <a:t>symptômes virémie 5 à 7 jours</a:t>
            </a:r>
          </a:p>
        </p:txBody>
      </p:sp>
      <p:pic>
        <p:nvPicPr>
          <p:cNvPr id="41" name="Picture 40"/>
          <p:cNvPicPr>
            <a:picLocks noChangeAspect="1"/>
          </p:cNvPicPr>
          <p:nvPr/>
        </p:nvPicPr>
        <p:blipFill rotWithShape="1">
          <a:blip r:embed="rId10" cstate="print">
            <a:extLst>
              <a:ext uri="{28A0092B-C50C-407E-A947-70E740481C1C}">
                <a14:useLocalDpi xmlns:a14="http://schemas.microsoft.com/office/drawing/2010/main" val="0"/>
              </a:ext>
            </a:extLst>
          </a:blip>
          <a:srcRect l="5655" t="1005" r="7556" b="-1005"/>
          <a:stretch/>
        </p:blipFill>
        <p:spPr>
          <a:xfrm>
            <a:off x="6729620" y="2053798"/>
            <a:ext cx="1317380" cy="1242482"/>
          </a:xfrm>
          <a:prstGeom prst="ellipse">
            <a:avLst/>
          </a:prstGeom>
        </p:spPr>
      </p:pic>
      <p:grpSp>
        <p:nvGrpSpPr>
          <p:cNvPr id="42" name="Group 41"/>
          <p:cNvGrpSpPr/>
          <p:nvPr/>
        </p:nvGrpSpPr>
        <p:grpSpPr>
          <a:xfrm>
            <a:off x="6430341" y="3133867"/>
            <a:ext cx="1529202" cy="891926"/>
            <a:chOff x="7363551" y="3832015"/>
            <a:chExt cx="1529202" cy="891926"/>
          </a:xfrm>
        </p:grpSpPr>
        <p:sp>
          <p:nvSpPr>
            <p:cNvPr id="43" name="Oval Callout 42"/>
            <p:cNvSpPr/>
            <p:nvPr/>
          </p:nvSpPr>
          <p:spPr>
            <a:xfrm>
              <a:off x="7682189" y="3832015"/>
              <a:ext cx="891926" cy="891926"/>
            </a:xfrm>
            <a:prstGeom prst="wedgeEllipseCallout">
              <a:avLst>
                <a:gd name="adj1" fmla="val -45867"/>
                <a:gd name="adj2" fmla="val 648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TextBox 43"/>
            <p:cNvSpPr txBox="1"/>
            <p:nvPr/>
          </p:nvSpPr>
          <p:spPr>
            <a:xfrm>
              <a:off x="7363551" y="4101491"/>
              <a:ext cx="1529202" cy="353943"/>
            </a:xfrm>
            <a:prstGeom prst="rect">
              <a:avLst/>
            </a:prstGeom>
            <a:noFill/>
          </p:spPr>
          <p:txBody>
            <a:bodyPr wrap="square" rtlCol="0">
              <a:spAutoFit/>
            </a:bodyPr>
            <a:lstStyle/>
            <a:p>
              <a:pPr algn="ctr"/>
              <a:r>
                <a:rPr lang="fr-FR" sz="1700" b="1" dirty="0">
                  <a:solidFill>
                    <a:schemeClr val="bg1"/>
                  </a:solidFill>
                  <a:latin typeface="Arial" panose="020B0604020202020204" pitchFamily="34" charset="0"/>
                  <a:cs typeface="Arial" panose="020B0604020202020204" pitchFamily="34" charset="0"/>
                </a:rPr>
                <a:t>Piqûre</a:t>
              </a:r>
            </a:p>
          </p:txBody>
        </p:sp>
      </p:grpSp>
      <p:pic>
        <p:nvPicPr>
          <p:cNvPr id="6" name="Son enregistré">
            <a:hlinkClick r:id="" action="ppaction://media"/>
            <a:extLst>
              <a:ext uri="{FF2B5EF4-FFF2-40B4-BE49-F238E27FC236}">
                <a16:creationId xmlns:a16="http://schemas.microsoft.com/office/drawing/2014/main" id="{692376F4-5610-280F-68A6-E890A1B6570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1936606866"/>
      </p:ext>
    </p:extLst>
  </p:cSld>
  <p:clrMapOvr>
    <a:masterClrMapping/>
  </p:clrMapOvr>
  <mc:AlternateContent xmlns:mc="http://schemas.openxmlformats.org/markup-compatibility/2006" xmlns:p14="http://schemas.microsoft.com/office/powerpoint/2010/main">
    <mc:Choice Requires="p14">
      <p:transition spd="med" p14:dur="700" advTm="41475">
        <p:fade/>
      </p:transition>
    </mc:Choice>
    <mc:Fallback xmlns="">
      <p:transition spd="med" advTm="414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6906146"/>
            <a:chOff x="276077" y="336906"/>
            <a:chExt cx="10108725" cy="6906146"/>
          </a:xfrm>
        </p:grpSpPr>
        <p:sp>
          <p:nvSpPr>
            <p:cNvPr id="312" name="Rectangle 311"/>
            <p:cNvSpPr/>
            <p:nvPr/>
          </p:nvSpPr>
          <p:spPr>
            <a:xfrm>
              <a:off x="276077" y="336906"/>
              <a:ext cx="1332022" cy="6906145"/>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383190" y="337667"/>
              <a:ext cx="9001612" cy="6905385"/>
            </a:xfrm>
            <a:prstGeom prst="rect">
              <a:avLst/>
            </a:prstGeom>
            <a:solidFill>
              <a:schemeClr val="bg2"/>
            </a:solidFill>
          </p:spPr>
          <p:txBody>
            <a:bodyPr wrap="square" lIns="0" tIns="0" rIns="0" bIns="0" rtlCol="0"/>
            <a:lstStyle/>
            <a:p>
              <a:endParaRPr/>
            </a:p>
          </p:txBody>
        </p:sp>
      </p:grpSp>
      <p:sp>
        <p:nvSpPr>
          <p:cNvPr id="12" name="Rectangle 11"/>
          <p:cNvSpPr/>
          <p:nvPr/>
        </p:nvSpPr>
        <p:spPr>
          <a:xfrm>
            <a:off x="165101" y="4067688"/>
            <a:ext cx="2539071" cy="2837937"/>
          </a:xfrm>
          <a:prstGeom prst="rect">
            <a:avLst/>
          </a:prstGeom>
          <a:solidFill>
            <a:schemeClr val="bg1"/>
          </a:solidFill>
          <a:ln>
            <a:solidFill>
              <a:srgbClr val="5EA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633549"/>
            <a:ext cx="10693400" cy="591181"/>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542938" y="682917"/>
            <a:ext cx="10426539" cy="492443"/>
          </a:xfrm>
          <a:prstGeom prst="rect">
            <a:avLst/>
          </a:prstGeom>
        </p:spPr>
        <p:txBody>
          <a:bodyPr wrap="square">
            <a:spAutoFit/>
          </a:bodyPr>
          <a:lstStyle/>
          <a:p>
            <a:pPr marL="97200" algn="ctr">
              <a:spcBef>
                <a:spcPts val="1800"/>
              </a:spcBef>
            </a:pPr>
            <a:r>
              <a:rPr lang="fr-FR" cap="all" dirty="0">
                <a:solidFill>
                  <a:schemeClr val="bg1"/>
                </a:solidFill>
                <a:latin typeface="Arial Black" panose="020B0A04020102020204" pitchFamily="34" charset="0"/>
              </a:rPr>
              <a:t>Qu’est-ce qu’un cas </a:t>
            </a:r>
            <a:r>
              <a:rPr lang="fr-FR" sz="2600" dirty="0">
                <a:solidFill>
                  <a:srgbClr val="E75E07"/>
                </a:solidFill>
                <a:latin typeface="Androgyne" panose="05080000000003050000" pitchFamily="82" charset="0"/>
              </a:rPr>
              <a:t>importé</a:t>
            </a:r>
            <a:r>
              <a:rPr lang="fr-FR" cap="all" dirty="0">
                <a:solidFill>
                  <a:schemeClr val="bg1"/>
                </a:solidFill>
                <a:latin typeface="Arial Black" panose="020B0A04020102020204" pitchFamily="34" charset="0"/>
              </a:rPr>
              <a:t> ? Un cas </a:t>
            </a:r>
            <a:r>
              <a:rPr lang="fr-FR" sz="2600" dirty="0">
                <a:solidFill>
                  <a:srgbClr val="F14100"/>
                </a:solidFill>
                <a:latin typeface="Androgyne" panose="05080000000003050000" pitchFamily="82" charset="0"/>
              </a:rPr>
              <a:t>autochtone</a:t>
            </a:r>
            <a:r>
              <a:rPr lang="fr-FR" cap="all" dirty="0">
                <a:solidFill>
                  <a:schemeClr val="bg1"/>
                </a:solidFill>
                <a:latin typeface="Arial Black" panose="020B0A04020102020204" pitchFamily="34" charset="0"/>
              </a:rPr>
              <a:t> ?</a:t>
            </a:r>
            <a:endParaRPr lang="fr-FR" sz="1900" dirty="0">
              <a:solidFill>
                <a:schemeClr val="bg1"/>
              </a:solidFill>
              <a:latin typeface="Arial Black" panose="020B0A040201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300" y="4446796"/>
            <a:ext cx="2382629" cy="2382629"/>
          </a:xfrm>
          <a:prstGeom prst="rect">
            <a:avLst/>
          </a:prstGeom>
        </p:spPr>
      </p:pic>
      <p:sp>
        <p:nvSpPr>
          <p:cNvPr id="102" name="Rectangle 101"/>
          <p:cNvSpPr/>
          <p:nvPr/>
        </p:nvSpPr>
        <p:spPr>
          <a:xfrm>
            <a:off x="2789299" y="4067688"/>
            <a:ext cx="2539071" cy="2837937"/>
          </a:xfrm>
          <a:prstGeom prst="rect">
            <a:avLst/>
          </a:prstGeom>
          <a:solidFill>
            <a:schemeClr val="bg1"/>
          </a:solidFill>
          <a:ln>
            <a:solidFill>
              <a:srgbClr val="F79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8482" t="13420" r="13106" b="9340"/>
          <a:stretch/>
        </p:blipFill>
        <p:spPr>
          <a:xfrm>
            <a:off x="2877734" y="4167579"/>
            <a:ext cx="2362200" cy="2667000"/>
          </a:xfrm>
          <a:prstGeom prst="rect">
            <a:avLst/>
          </a:prstGeom>
        </p:spPr>
      </p:pic>
      <p:sp>
        <p:nvSpPr>
          <p:cNvPr id="141" name="Rectangle 140"/>
          <p:cNvSpPr/>
          <p:nvPr/>
        </p:nvSpPr>
        <p:spPr>
          <a:xfrm>
            <a:off x="5417315" y="4067688"/>
            <a:ext cx="2539071" cy="2837937"/>
          </a:xfrm>
          <a:prstGeom prst="rect">
            <a:avLst/>
          </a:prstGeom>
          <a:solidFill>
            <a:schemeClr val="bg1"/>
          </a:solidFill>
          <a:ln>
            <a:solidFill>
              <a:srgbClr val="E75E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Rectangle 141"/>
          <p:cNvSpPr/>
          <p:nvPr/>
        </p:nvSpPr>
        <p:spPr>
          <a:xfrm>
            <a:off x="8009438" y="4065432"/>
            <a:ext cx="2539071" cy="2837937"/>
          </a:xfrm>
          <a:prstGeom prst="rect">
            <a:avLst/>
          </a:prstGeom>
          <a:solidFill>
            <a:schemeClr val="bg1"/>
          </a:solidFill>
          <a:ln>
            <a:solidFill>
              <a:srgbClr val="F14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3" name="Group 142"/>
          <p:cNvGrpSpPr/>
          <p:nvPr/>
        </p:nvGrpSpPr>
        <p:grpSpPr>
          <a:xfrm>
            <a:off x="165101" y="1571625"/>
            <a:ext cx="10363200" cy="2629837"/>
            <a:chOff x="165101" y="1800225"/>
            <a:chExt cx="10363200" cy="2629837"/>
          </a:xfrm>
        </p:grpSpPr>
        <p:grpSp>
          <p:nvGrpSpPr>
            <p:cNvPr id="144" name="Group 143"/>
            <p:cNvGrpSpPr/>
            <p:nvPr/>
          </p:nvGrpSpPr>
          <p:grpSpPr>
            <a:xfrm>
              <a:off x="165101" y="1800225"/>
              <a:ext cx="10363200" cy="2629837"/>
              <a:chOff x="361397" y="1898097"/>
              <a:chExt cx="10778392" cy="2852138"/>
            </a:xfrm>
          </p:grpSpPr>
          <p:grpSp>
            <p:nvGrpSpPr>
              <p:cNvPr id="149" name="Group 148"/>
              <p:cNvGrpSpPr/>
              <p:nvPr/>
            </p:nvGrpSpPr>
            <p:grpSpPr>
              <a:xfrm>
                <a:off x="5789872" y="1898097"/>
                <a:ext cx="2634412" cy="2852137"/>
                <a:chOff x="3650995" y="2077923"/>
                <a:chExt cx="1584000" cy="1714912"/>
              </a:xfrm>
            </p:grpSpPr>
            <p:sp>
              <p:nvSpPr>
                <p:cNvPr id="159" name="Rectangle 158"/>
                <p:cNvSpPr/>
                <p:nvPr/>
              </p:nvSpPr>
              <p:spPr>
                <a:xfrm>
                  <a:off x="3650995" y="2077923"/>
                  <a:ext cx="1584000" cy="1594800"/>
                </a:xfrm>
                <a:prstGeom prst="rect">
                  <a:avLst/>
                </a:prstGeom>
                <a:solidFill>
                  <a:srgbClr val="E75E0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sp>
              <p:nvSpPr>
                <p:cNvPr id="160" name="Isosceles Triangle 159"/>
                <p:cNvSpPr/>
                <p:nvPr/>
              </p:nvSpPr>
              <p:spPr>
                <a:xfrm rot="10800000">
                  <a:off x="4284259" y="3659886"/>
                  <a:ext cx="317474" cy="132949"/>
                </a:xfrm>
                <a:prstGeom prst="triangle">
                  <a:avLst/>
                </a:prstGeom>
                <a:solidFill>
                  <a:srgbClr val="E75E0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grpSp>
          <p:grpSp>
            <p:nvGrpSpPr>
              <p:cNvPr id="150" name="Group 149"/>
              <p:cNvGrpSpPr/>
              <p:nvPr/>
            </p:nvGrpSpPr>
            <p:grpSpPr>
              <a:xfrm>
                <a:off x="361397" y="1903139"/>
                <a:ext cx="2628844" cy="2847096"/>
                <a:chOff x="475772" y="2077329"/>
                <a:chExt cx="1584000" cy="1715507"/>
              </a:xfrm>
            </p:grpSpPr>
            <p:sp>
              <p:nvSpPr>
                <p:cNvPr id="157" name="Rectangle 156"/>
                <p:cNvSpPr/>
                <p:nvPr/>
              </p:nvSpPr>
              <p:spPr>
                <a:xfrm>
                  <a:off x="475772" y="2077329"/>
                  <a:ext cx="1584000" cy="1594800"/>
                </a:xfrm>
                <a:prstGeom prst="rect">
                  <a:avLst/>
                </a:prstGeom>
                <a:solidFill>
                  <a:srgbClr val="5EA9C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sp>
              <p:nvSpPr>
                <p:cNvPr id="158" name="Isosceles Triangle 157"/>
                <p:cNvSpPr/>
                <p:nvPr/>
              </p:nvSpPr>
              <p:spPr>
                <a:xfrm rot="10800000">
                  <a:off x="1109035" y="3659887"/>
                  <a:ext cx="317474" cy="132949"/>
                </a:xfrm>
                <a:prstGeom prst="triangle">
                  <a:avLst/>
                </a:prstGeom>
                <a:solidFill>
                  <a:srgbClr val="5EA9C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grpSp>
          <p:grpSp>
            <p:nvGrpSpPr>
              <p:cNvPr id="151" name="Group 150"/>
              <p:cNvGrpSpPr/>
              <p:nvPr/>
            </p:nvGrpSpPr>
            <p:grpSpPr>
              <a:xfrm rot="10800000">
                <a:off x="3075561" y="1898098"/>
                <a:ext cx="2628992" cy="2852136"/>
                <a:chOff x="2064002" y="3544062"/>
                <a:chExt cx="1584000" cy="1718447"/>
              </a:xfrm>
            </p:grpSpPr>
            <p:sp>
              <p:nvSpPr>
                <p:cNvPr id="155" name="Rectangle 154"/>
                <p:cNvSpPr/>
                <p:nvPr/>
              </p:nvSpPr>
              <p:spPr>
                <a:xfrm>
                  <a:off x="2064002" y="3667709"/>
                  <a:ext cx="1584000" cy="1594800"/>
                </a:xfrm>
                <a:prstGeom prst="rect">
                  <a:avLst/>
                </a:prstGeom>
                <a:solidFill>
                  <a:srgbClr val="F796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sp>
              <p:nvSpPr>
                <p:cNvPr id="156" name="Isosceles Triangle 155"/>
                <p:cNvSpPr/>
                <p:nvPr/>
              </p:nvSpPr>
              <p:spPr>
                <a:xfrm>
                  <a:off x="2697267" y="3544062"/>
                  <a:ext cx="317474" cy="132949"/>
                </a:xfrm>
                <a:prstGeom prst="triangle">
                  <a:avLst/>
                </a:prstGeom>
                <a:solidFill>
                  <a:srgbClr val="F796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grpSp>
          <p:grpSp>
            <p:nvGrpSpPr>
              <p:cNvPr id="152" name="Group 151"/>
              <p:cNvGrpSpPr/>
              <p:nvPr/>
            </p:nvGrpSpPr>
            <p:grpSpPr>
              <a:xfrm>
                <a:off x="8505377" y="1898098"/>
                <a:ext cx="2634412" cy="2852137"/>
                <a:chOff x="3650995" y="2077923"/>
                <a:chExt cx="1584000" cy="1714912"/>
              </a:xfrm>
              <a:solidFill>
                <a:schemeClr val="accent6"/>
              </a:solidFill>
            </p:grpSpPr>
            <p:sp>
              <p:nvSpPr>
                <p:cNvPr id="153" name="Rectangle 152"/>
                <p:cNvSpPr/>
                <p:nvPr/>
              </p:nvSpPr>
              <p:spPr>
                <a:xfrm>
                  <a:off x="3650995" y="2077923"/>
                  <a:ext cx="1584000" cy="1594800"/>
                </a:xfrm>
                <a:prstGeom prst="rect">
                  <a:avLst/>
                </a:prstGeom>
                <a:solidFill>
                  <a:srgbClr val="F141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sp>
              <p:nvSpPr>
                <p:cNvPr id="154" name="Isosceles Triangle 153"/>
                <p:cNvSpPr/>
                <p:nvPr/>
              </p:nvSpPr>
              <p:spPr>
                <a:xfrm rot="10800000">
                  <a:off x="4284259" y="3659886"/>
                  <a:ext cx="317474" cy="132949"/>
                </a:xfrm>
                <a:prstGeom prst="triangle">
                  <a:avLst/>
                </a:prstGeom>
                <a:solidFill>
                  <a:srgbClr val="F141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n-ea"/>
                    <a:cs typeface="+mn-cs"/>
                  </a:endParaRPr>
                </a:p>
              </p:txBody>
            </p:sp>
          </p:grpSp>
        </p:grpSp>
        <p:sp>
          <p:nvSpPr>
            <p:cNvPr id="145" name="TextBox 144"/>
            <p:cNvSpPr txBox="1"/>
            <p:nvPr/>
          </p:nvSpPr>
          <p:spPr>
            <a:xfrm>
              <a:off x="165101" y="2245342"/>
              <a:ext cx="2539071" cy="1477328"/>
            </a:xfrm>
            <a:prstGeom prst="rect">
              <a:avLst/>
            </a:prstGeom>
            <a:noFill/>
          </p:spPr>
          <p:txBody>
            <a:bodyPr wrap="square" rtlCol="0">
              <a:spAutoFit/>
            </a:bodyPr>
            <a:lstStyle/>
            <a:p>
              <a:pPr algn="ctr"/>
              <a:r>
                <a:rPr lang="fr-FR" sz="1500" dirty="0">
                  <a:solidFill>
                    <a:schemeClr val="bg1"/>
                  </a:solidFill>
                  <a:latin typeface="Arial" panose="020B0604020202020204" pitchFamily="34" charset="0"/>
                  <a:cs typeface="Arial" panose="020B0604020202020204" pitchFamily="34" charset="0"/>
                </a:rPr>
                <a:t>Une personne de retour d’un voyage en zone endémique qui revient malade dans un département au niveau 1 :</a:t>
              </a:r>
            </a:p>
            <a:p>
              <a:pPr algn="ctr"/>
              <a:r>
                <a:rPr lang="fr-FR" sz="1500" b="1" dirty="0">
                  <a:solidFill>
                    <a:schemeClr val="bg1"/>
                  </a:solidFill>
                  <a:latin typeface="Arial" panose="020B0604020202020204" pitchFamily="34" charset="0"/>
                  <a:cs typeface="Arial" panose="020B0604020202020204" pitchFamily="34" charset="0"/>
                </a:rPr>
                <a:t>Cas dit importé</a:t>
              </a:r>
            </a:p>
          </p:txBody>
        </p:sp>
        <p:sp>
          <p:nvSpPr>
            <p:cNvPr id="146" name="TextBox 145"/>
            <p:cNvSpPr txBox="1"/>
            <p:nvPr/>
          </p:nvSpPr>
          <p:spPr>
            <a:xfrm>
              <a:off x="2769822" y="2451274"/>
              <a:ext cx="2539071" cy="1015663"/>
            </a:xfrm>
            <a:prstGeom prst="rect">
              <a:avLst/>
            </a:prstGeom>
            <a:noFill/>
          </p:spPr>
          <p:txBody>
            <a:bodyPr wrap="square" rtlCol="0">
              <a:spAutoFit/>
            </a:bodyPr>
            <a:lstStyle/>
            <a:p>
              <a:pPr algn="ctr"/>
              <a:r>
                <a:rPr lang="fr-FR" sz="1500" dirty="0">
                  <a:solidFill>
                    <a:schemeClr val="bg1"/>
                  </a:solidFill>
                  <a:latin typeface="Arial" panose="020B0604020202020204" pitchFamily="34" charset="0"/>
                  <a:cs typeface="Arial" panose="020B0604020202020204" pitchFamily="34" charset="0"/>
                </a:rPr>
                <a:t>Après son retour </a:t>
              </a:r>
              <a:r>
                <a:rPr lang="fr-FR" sz="1500" b="1" dirty="0">
                  <a:solidFill>
                    <a:schemeClr val="bg1"/>
                  </a:solidFill>
                  <a:latin typeface="Arial" panose="020B0604020202020204" pitchFamily="34" charset="0"/>
                  <a:cs typeface="Arial" panose="020B0604020202020204" pitchFamily="34" charset="0"/>
                </a:rPr>
                <a:t>elle est piquée par un moustique tigre « d’ici »</a:t>
              </a:r>
              <a:r>
                <a:rPr lang="fr-FR" sz="1500" dirty="0">
                  <a:solidFill>
                    <a:schemeClr val="bg1"/>
                  </a:solidFill>
                  <a:latin typeface="Arial" panose="020B0604020202020204" pitchFamily="34" charset="0"/>
                  <a:cs typeface="Arial" panose="020B0604020202020204" pitchFamily="34" charset="0"/>
                </a:rPr>
                <a:t> (moins de 7 jours après son retour)</a:t>
              </a:r>
              <a:endParaRPr lang="fr-FR" sz="1500" b="1" dirty="0">
                <a:solidFill>
                  <a:schemeClr val="bg1"/>
                </a:solidFill>
                <a:latin typeface="Arial" panose="020B0604020202020204" pitchFamily="34" charset="0"/>
                <a:cs typeface="Arial" panose="020B0604020202020204" pitchFamily="34" charset="0"/>
              </a:endParaRPr>
            </a:p>
          </p:txBody>
        </p:sp>
        <p:sp>
          <p:nvSpPr>
            <p:cNvPr id="147" name="TextBox 146"/>
            <p:cNvSpPr txBox="1"/>
            <p:nvPr/>
          </p:nvSpPr>
          <p:spPr>
            <a:xfrm>
              <a:off x="5378328" y="2451274"/>
              <a:ext cx="2539071" cy="1015663"/>
            </a:xfrm>
            <a:prstGeom prst="rect">
              <a:avLst/>
            </a:prstGeom>
            <a:noFill/>
          </p:spPr>
          <p:txBody>
            <a:bodyPr wrap="square" rtlCol="0">
              <a:spAutoFit/>
            </a:bodyPr>
            <a:lstStyle/>
            <a:p>
              <a:pPr algn="ctr"/>
              <a:r>
                <a:rPr lang="fr-FR" sz="1500" dirty="0">
                  <a:solidFill>
                    <a:schemeClr val="bg1"/>
                  </a:solidFill>
                  <a:latin typeface="Arial" panose="020B0604020202020204" pitchFamily="34" charset="0"/>
                  <a:cs typeface="Arial" panose="020B0604020202020204" pitchFamily="34" charset="0"/>
                </a:rPr>
                <a:t>Après quelques jours </a:t>
              </a:r>
            </a:p>
            <a:p>
              <a:pPr algn="ctr"/>
              <a:r>
                <a:rPr lang="fr-FR" sz="1500" dirty="0">
                  <a:solidFill>
                    <a:schemeClr val="bg1"/>
                  </a:solidFill>
                  <a:latin typeface="Arial" panose="020B0604020202020204" pitchFamily="34" charset="0"/>
                  <a:cs typeface="Arial" panose="020B0604020202020204" pitchFamily="34" charset="0"/>
                </a:rPr>
                <a:t>(environ 7 jours), le </a:t>
              </a:r>
              <a:r>
                <a:rPr lang="fr-FR" sz="1500" b="1" dirty="0">
                  <a:solidFill>
                    <a:schemeClr val="bg1"/>
                  </a:solidFill>
                  <a:latin typeface="Arial" panose="020B0604020202020204" pitchFamily="34" charset="0"/>
                  <a:cs typeface="Arial" panose="020B0604020202020204" pitchFamily="34" charset="0"/>
                </a:rPr>
                <a:t>virus</a:t>
              </a:r>
              <a:r>
                <a:rPr lang="fr-FR" sz="1500" dirty="0">
                  <a:solidFill>
                    <a:schemeClr val="bg1"/>
                  </a:solidFill>
                  <a:latin typeface="Arial" panose="020B0604020202020204" pitchFamily="34" charset="0"/>
                  <a:cs typeface="Arial" panose="020B0604020202020204" pitchFamily="34" charset="0"/>
                </a:rPr>
                <a:t> s’est développé </a:t>
              </a:r>
              <a:r>
                <a:rPr lang="fr-FR" sz="1500" b="1" dirty="0">
                  <a:solidFill>
                    <a:schemeClr val="bg1"/>
                  </a:solidFill>
                  <a:latin typeface="Arial" panose="020B0604020202020204" pitchFamily="34" charset="0"/>
                  <a:cs typeface="Arial" panose="020B0604020202020204" pitchFamily="34" charset="0"/>
                </a:rPr>
                <a:t>dans le moustique</a:t>
              </a:r>
            </a:p>
          </p:txBody>
        </p:sp>
        <p:sp>
          <p:nvSpPr>
            <p:cNvPr id="148" name="TextBox 147"/>
            <p:cNvSpPr txBox="1"/>
            <p:nvPr/>
          </p:nvSpPr>
          <p:spPr>
            <a:xfrm>
              <a:off x="7984700" y="2105025"/>
              <a:ext cx="2539071" cy="1708160"/>
            </a:xfrm>
            <a:prstGeom prst="rect">
              <a:avLst/>
            </a:prstGeom>
            <a:noFill/>
          </p:spPr>
          <p:txBody>
            <a:bodyPr wrap="square" rtlCol="0">
              <a:spAutoFit/>
            </a:bodyPr>
            <a:lstStyle/>
            <a:p>
              <a:pPr algn="ctr"/>
              <a:r>
                <a:rPr lang="fr-FR" sz="1500" dirty="0">
                  <a:solidFill>
                    <a:schemeClr val="bg1"/>
                  </a:solidFill>
                  <a:latin typeface="Arial" panose="020B0604020202020204" pitchFamily="34" charset="0"/>
                  <a:cs typeface="Arial" panose="020B0604020202020204" pitchFamily="34" charset="0"/>
                </a:rPr>
                <a:t>Dés lors toute piqûre sera potentiellement infectante, la personne sans avoir voyagé pourra développer l’une de ces 3 maladies (dengue, </a:t>
              </a:r>
              <a:r>
                <a:rPr lang="fr-FR" sz="1500" dirty="0" err="1">
                  <a:solidFill>
                    <a:schemeClr val="bg1"/>
                  </a:solidFill>
                  <a:latin typeface="Arial" panose="020B0604020202020204" pitchFamily="34" charset="0"/>
                  <a:cs typeface="Arial" panose="020B0604020202020204" pitchFamily="34" charset="0"/>
                </a:rPr>
                <a:t>chilungunya</a:t>
              </a:r>
              <a:r>
                <a:rPr lang="fr-FR" sz="1500" dirty="0">
                  <a:solidFill>
                    <a:schemeClr val="bg1"/>
                  </a:solidFill>
                  <a:latin typeface="Arial" panose="020B0604020202020204" pitchFamily="34" charset="0"/>
                  <a:cs typeface="Arial" panose="020B0604020202020204" pitchFamily="34" charset="0"/>
                </a:rPr>
                <a:t>, </a:t>
              </a:r>
              <a:r>
                <a:rPr lang="fr-FR" sz="1500" dirty="0" err="1">
                  <a:solidFill>
                    <a:schemeClr val="bg1"/>
                  </a:solidFill>
                  <a:latin typeface="Arial" panose="020B0604020202020204" pitchFamily="34" charset="0"/>
                  <a:cs typeface="Arial" panose="020B0604020202020204" pitchFamily="34" charset="0"/>
                </a:rPr>
                <a:t>zika</a:t>
              </a:r>
              <a:r>
                <a:rPr lang="fr-FR" sz="1500" dirty="0">
                  <a:solidFill>
                    <a:schemeClr val="bg1"/>
                  </a:solidFill>
                  <a:latin typeface="Arial" panose="020B0604020202020204" pitchFamily="34" charset="0"/>
                  <a:cs typeface="Arial" panose="020B0604020202020204" pitchFamily="34" charset="0"/>
                </a:rPr>
                <a:t>)</a:t>
              </a:r>
            </a:p>
            <a:p>
              <a:pPr algn="ctr"/>
              <a:r>
                <a:rPr lang="fr-FR" sz="1500" b="1" dirty="0">
                  <a:solidFill>
                    <a:schemeClr val="bg1"/>
                  </a:solidFill>
                  <a:latin typeface="Arial" panose="020B0604020202020204" pitchFamily="34" charset="0"/>
                  <a:cs typeface="Arial" panose="020B0604020202020204" pitchFamily="34" charset="0"/>
                </a:rPr>
                <a:t>Cas dit autochtone</a:t>
              </a:r>
            </a:p>
          </p:txBody>
        </p:sp>
      </p:grpSp>
      <p:pic>
        <p:nvPicPr>
          <p:cNvPr id="161" name="Picture 1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859" y="463048"/>
            <a:ext cx="1530504" cy="1214686"/>
          </a:xfrm>
          <a:prstGeom prst="rect">
            <a:avLst/>
          </a:prstGeom>
        </p:spPr>
      </p:pic>
      <p:pic>
        <p:nvPicPr>
          <p:cNvPr id="162" name="Picture 1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6535" y="5013207"/>
            <a:ext cx="2179105" cy="1101022"/>
          </a:xfrm>
          <a:prstGeom prst="rect">
            <a:avLst/>
          </a:prstGeom>
        </p:spPr>
      </p:pic>
      <p:sp>
        <p:nvSpPr>
          <p:cNvPr id="163" name="Freeform 433"/>
          <p:cNvSpPr>
            <a:spLocks/>
          </p:cNvSpPr>
          <p:nvPr/>
        </p:nvSpPr>
        <p:spPr bwMode="auto">
          <a:xfrm>
            <a:off x="5956300" y="4696428"/>
            <a:ext cx="1710039" cy="1576454"/>
          </a:xfrm>
          <a:custGeom>
            <a:avLst/>
            <a:gdLst>
              <a:gd name="T0" fmla="*/ 2464 w 4507"/>
              <a:gd name="T1" fmla="*/ 35 h 4153"/>
              <a:gd name="T2" fmla="*/ 2953 w 4507"/>
              <a:gd name="T3" fmla="*/ 193 h 4153"/>
              <a:gd name="T4" fmla="*/ 3050 w 4507"/>
              <a:gd name="T5" fmla="*/ 290 h 4153"/>
              <a:gd name="T6" fmla="*/ 3063 w 4507"/>
              <a:gd name="T7" fmla="*/ 426 h 4153"/>
              <a:gd name="T8" fmla="*/ 2977 w 4507"/>
              <a:gd name="T9" fmla="*/ 544 h 4153"/>
              <a:gd name="T10" fmla="*/ 2838 w 4507"/>
              <a:gd name="T11" fmla="*/ 574 h 4153"/>
              <a:gd name="T12" fmla="*/ 2590 w 4507"/>
              <a:gd name="T13" fmla="*/ 481 h 4153"/>
              <a:gd name="T14" fmla="*/ 2182 w 4507"/>
              <a:gd name="T15" fmla="*/ 405 h 4153"/>
              <a:gd name="T16" fmla="*/ 1725 w 4507"/>
              <a:gd name="T17" fmla="*/ 439 h 4153"/>
              <a:gd name="T18" fmla="*/ 1298 w 4507"/>
              <a:gd name="T19" fmla="*/ 595 h 4153"/>
              <a:gd name="T20" fmla="*/ 934 w 4507"/>
              <a:gd name="T21" fmla="*/ 854 h 4153"/>
              <a:gd name="T22" fmla="*/ 651 w 4507"/>
              <a:gd name="T23" fmla="*/ 1199 h 4153"/>
              <a:gd name="T24" fmla="*/ 468 w 4507"/>
              <a:gd name="T25" fmla="*/ 1613 h 4153"/>
              <a:gd name="T26" fmla="*/ 402 w 4507"/>
              <a:gd name="T27" fmla="*/ 2076 h 4153"/>
              <a:gd name="T28" fmla="*/ 468 w 4507"/>
              <a:gd name="T29" fmla="*/ 2539 h 4153"/>
              <a:gd name="T30" fmla="*/ 651 w 4507"/>
              <a:gd name="T31" fmla="*/ 2953 h 4153"/>
              <a:gd name="T32" fmla="*/ 934 w 4507"/>
              <a:gd name="T33" fmla="*/ 3298 h 4153"/>
              <a:gd name="T34" fmla="*/ 1298 w 4507"/>
              <a:gd name="T35" fmla="*/ 3558 h 4153"/>
              <a:gd name="T36" fmla="*/ 1725 w 4507"/>
              <a:gd name="T37" fmla="*/ 3714 h 4153"/>
              <a:gd name="T38" fmla="*/ 2196 w 4507"/>
              <a:gd name="T39" fmla="*/ 3746 h 4153"/>
              <a:gd name="T40" fmla="*/ 2648 w 4507"/>
              <a:gd name="T41" fmla="*/ 3651 h 4153"/>
              <a:gd name="T42" fmla="*/ 3046 w 4507"/>
              <a:gd name="T43" fmla="*/ 3442 h 4153"/>
              <a:gd name="T44" fmla="*/ 3373 w 4507"/>
              <a:gd name="T45" fmla="*/ 3138 h 4153"/>
              <a:gd name="T46" fmla="*/ 3608 w 4507"/>
              <a:gd name="T47" fmla="*/ 2758 h 4153"/>
              <a:gd name="T48" fmla="*/ 3734 w 4507"/>
              <a:gd name="T49" fmla="*/ 2319 h 4153"/>
              <a:gd name="T50" fmla="*/ 3744 w 4507"/>
              <a:gd name="T51" fmla="*/ 2030 h 4153"/>
              <a:gd name="T52" fmla="*/ 3697 w 4507"/>
              <a:gd name="T53" fmla="*/ 1974 h 4153"/>
              <a:gd name="T54" fmla="*/ 3630 w 4507"/>
              <a:gd name="T55" fmla="*/ 1963 h 4153"/>
              <a:gd name="T56" fmla="*/ 3399 w 4507"/>
              <a:gd name="T57" fmla="*/ 1952 h 4153"/>
              <a:gd name="T58" fmla="*/ 3398 w 4507"/>
              <a:gd name="T59" fmla="*/ 1918 h 4153"/>
              <a:gd name="T60" fmla="*/ 3414 w 4507"/>
              <a:gd name="T61" fmla="*/ 1894 h 4153"/>
              <a:gd name="T62" fmla="*/ 3943 w 4507"/>
              <a:gd name="T63" fmla="*/ 1073 h 4153"/>
              <a:gd name="T64" fmla="*/ 3973 w 4507"/>
              <a:gd name="T65" fmla="*/ 1084 h 4153"/>
              <a:gd name="T66" fmla="*/ 4491 w 4507"/>
              <a:gd name="T67" fmla="*/ 1901 h 4153"/>
              <a:gd name="T68" fmla="*/ 4507 w 4507"/>
              <a:gd name="T69" fmla="*/ 1933 h 4153"/>
              <a:gd name="T70" fmla="*/ 4482 w 4507"/>
              <a:gd name="T71" fmla="*/ 1962 h 4153"/>
              <a:gd name="T72" fmla="*/ 4221 w 4507"/>
              <a:gd name="T73" fmla="*/ 1970 h 4153"/>
              <a:gd name="T74" fmla="*/ 4165 w 4507"/>
              <a:gd name="T75" fmla="*/ 2014 h 4153"/>
              <a:gd name="T76" fmla="*/ 4154 w 4507"/>
              <a:gd name="T77" fmla="*/ 2062 h 4153"/>
              <a:gd name="T78" fmla="*/ 4154 w 4507"/>
              <a:gd name="T79" fmla="*/ 2085 h 4153"/>
              <a:gd name="T80" fmla="*/ 4088 w 4507"/>
              <a:gd name="T81" fmla="*/ 2594 h 4153"/>
              <a:gd name="T82" fmla="*/ 3906 w 4507"/>
              <a:gd name="T83" fmla="*/ 3056 h 4153"/>
              <a:gd name="T84" fmla="*/ 3626 w 4507"/>
              <a:gd name="T85" fmla="*/ 3458 h 4153"/>
              <a:gd name="T86" fmla="*/ 3260 w 4507"/>
              <a:gd name="T87" fmla="*/ 3782 h 4153"/>
              <a:gd name="T88" fmla="*/ 2825 w 4507"/>
              <a:gd name="T89" fmla="*/ 4013 h 4153"/>
              <a:gd name="T90" fmla="*/ 2337 w 4507"/>
              <a:gd name="T91" fmla="*/ 4138 h 4153"/>
              <a:gd name="T92" fmla="*/ 1817 w 4507"/>
              <a:gd name="T93" fmla="*/ 4138 h 4153"/>
              <a:gd name="T94" fmla="*/ 1328 w 4507"/>
              <a:gd name="T95" fmla="*/ 4013 h 4153"/>
              <a:gd name="T96" fmla="*/ 891 w 4507"/>
              <a:gd name="T97" fmla="*/ 3781 h 4153"/>
              <a:gd name="T98" fmla="*/ 525 w 4507"/>
              <a:gd name="T99" fmla="*/ 3455 h 4153"/>
              <a:gd name="T100" fmla="*/ 243 w 4507"/>
              <a:gd name="T101" fmla="*/ 3052 h 4153"/>
              <a:gd name="T102" fmla="*/ 63 w 4507"/>
              <a:gd name="T103" fmla="*/ 2587 h 4153"/>
              <a:gd name="T104" fmla="*/ 0 w 4507"/>
              <a:gd name="T105" fmla="*/ 2076 h 4153"/>
              <a:gd name="T106" fmla="*/ 63 w 4507"/>
              <a:gd name="T107" fmla="*/ 1565 h 4153"/>
              <a:gd name="T108" fmla="*/ 243 w 4507"/>
              <a:gd name="T109" fmla="*/ 1101 h 4153"/>
              <a:gd name="T110" fmla="*/ 525 w 4507"/>
              <a:gd name="T111" fmla="*/ 697 h 4153"/>
              <a:gd name="T112" fmla="*/ 891 w 4507"/>
              <a:gd name="T113" fmla="*/ 372 h 4153"/>
              <a:gd name="T114" fmla="*/ 1328 w 4507"/>
              <a:gd name="T115" fmla="*/ 139 h 4153"/>
              <a:gd name="T116" fmla="*/ 1817 w 4507"/>
              <a:gd name="T117" fmla="*/ 15 h 4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07" h="4153">
                <a:moveTo>
                  <a:pt x="2077" y="0"/>
                </a:moveTo>
                <a:lnTo>
                  <a:pt x="2207" y="3"/>
                </a:lnTo>
                <a:lnTo>
                  <a:pt x="2337" y="15"/>
                </a:lnTo>
                <a:lnTo>
                  <a:pt x="2464" y="35"/>
                </a:lnTo>
                <a:lnTo>
                  <a:pt x="2588" y="63"/>
                </a:lnTo>
                <a:lnTo>
                  <a:pt x="2713" y="98"/>
                </a:lnTo>
                <a:lnTo>
                  <a:pt x="2834" y="142"/>
                </a:lnTo>
                <a:lnTo>
                  <a:pt x="2953" y="193"/>
                </a:lnTo>
                <a:lnTo>
                  <a:pt x="2985" y="210"/>
                </a:lnTo>
                <a:lnTo>
                  <a:pt x="3011" y="234"/>
                </a:lnTo>
                <a:lnTo>
                  <a:pt x="3034" y="261"/>
                </a:lnTo>
                <a:lnTo>
                  <a:pt x="3050" y="290"/>
                </a:lnTo>
                <a:lnTo>
                  <a:pt x="3063" y="323"/>
                </a:lnTo>
                <a:lnTo>
                  <a:pt x="3068" y="357"/>
                </a:lnTo>
                <a:lnTo>
                  <a:pt x="3068" y="391"/>
                </a:lnTo>
                <a:lnTo>
                  <a:pt x="3063" y="426"/>
                </a:lnTo>
                <a:lnTo>
                  <a:pt x="3050" y="461"/>
                </a:lnTo>
                <a:lnTo>
                  <a:pt x="3031" y="493"/>
                </a:lnTo>
                <a:lnTo>
                  <a:pt x="3005" y="522"/>
                </a:lnTo>
                <a:lnTo>
                  <a:pt x="2977" y="544"/>
                </a:lnTo>
                <a:lnTo>
                  <a:pt x="2942" y="562"/>
                </a:lnTo>
                <a:lnTo>
                  <a:pt x="2905" y="573"/>
                </a:lnTo>
                <a:lnTo>
                  <a:pt x="2867" y="577"/>
                </a:lnTo>
                <a:lnTo>
                  <a:pt x="2838" y="574"/>
                </a:lnTo>
                <a:lnTo>
                  <a:pt x="2811" y="567"/>
                </a:lnTo>
                <a:lnTo>
                  <a:pt x="2782" y="558"/>
                </a:lnTo>
                <a:lnTo>
                  <a:pt x="2687" y="517"/>
                </a:lnTo>
                <a:lnTo>
                  <a:pt x="2590" y="481"/>
                </a:lnTo>
                <a:lnTo>
                  <a:pt x="2490" y="452"/>
                </a:lnTo>
                <a:lnTo>
                  <a:pt x="2389" y="431"/>
                </a:lnTo>
                <a:lnTo>
                  <a:pt x="2286" y="414"/>
                </a:lnTo>
                <a:lnTo>
                  <a:pt x="2182" y="405"/>
                </a:lnTo>
                <a:lnTo>
                  <a:pt x="2077" y="402"/>
                </a:lnTo>
                <a:lnTo>
                  <a:pt x="1958" y="406"/>
                </a:lnTo>
                <a:lnTo>
                  <a:pt x="1840" y="418"/>
                </a:lnTo>
                <a:lnTo>
                  <a:pt x="1725" y="439"/>
                </a:lnTo>
                <a:lnTo>
                  <a:pt x="1613" y="467"/>
                </a:lnTo>
                <a:lnTo>
                  <a:pt x="1505" y="502"/>
                </a:lnTo>
                <a:lnTo>
                  <a:pt x="1400" y="545"/>
                </a:lnTo>
                <a:lnTo>
                  <a:pt x="1298" y="595"/>
                </a:lnTo>
                <a:lnTo>
                  <a:pt x="1200" y="649"/>
                </a:lnTo>
                <a:lnTo>
                  <a:pt x="1106" y="712"/>
                </a:lnTo>
                <a:lnTo>
                  <a:pt x="1017" y="781"/>
                </a:lnTo>
                <a:lnTo>
                  <a:pt x="934" y="854"/>
                </a:lnTo>
                <a:lnTo>
                  <a:pt x="855" y="932"/>
                </a:lnTo>
                <a:lnTo>
                  <a:pt x="781" y="1017"/>
                </a:lnTo>
                <a:lnTo>
                  <a:pt x="712" y="1106"/>
                </a:lnTo>
                <a:lnTo>
                  <a:pt x="651" y="1199"/>
                </a:lnTo>
                <a:lnTo>
                  <a:pt x="595" y="1297"/>
                </a:lnTo>
                <a:lnTo>
                  <a:pt x="546" y="1399"/>
                </a:lnTo>
                <a:lnTo>
                  <a:pt x="503" y="1504"/>
                </a:lnTo>
                <a:lnTo>
                  <a:pt x="468" y="1613"/>
                </a:lnTo>
                <a:lnTo>
                  <a:pt x="439" y="1725"/>
                </a:lnTo>
                <a:lnTo>
                  <a:pt x="420" y="1839"/>
                </a:lnTo>
                <a:lnTo>
                  <a:pt x="406" y="1957"/>
                </a:lnTo>
                <a:lnTo>
                  <a:pt x="402" y="2076"/>
                </a:lnTo>
                <a:lnTo>
                  <a:pt x="406" y="2196"/>
                </a:lnTo>
                <a:lnTo>
                  <a:pt x="420" y="2312"/>
                </a:lnTo>
                <a:lnTo>
                  <a:pt x="439" y="2427"/>
                </a:lnTo>
                <a:lnTo>
                  <a:pt x="468" y="2539"/>
                </a:lnTo>
                <a:lnTo>
                  <a:pt x="503" y="2648"/>
                </a:lnTo>
                <a:lnTo>
                  <a:pt x="546" y="2754"/>
                </a:lnTo>
                <a:lnTo>
                  <a:pt x="595" y="2855"/>
                </a:lnTo>
                <a:lnTo>
                  <a:pt x="651" y="2953"/>
                </a:lnTo>
                <a:lnTo>
                  <a:pt x="712" y="3046"/>
                </a:lnTo>
                <a:lnTo>
                  <a:pt x="781" y="3135"/>
                </a:lnTo>
                <a:lnTo>
                  <a:pt x="855" y="3220"/>
                </a:lnTo>
                <a:lnTo>
                  <a:pt x="934" y="3298"/>
                </a:lnTo>
                <a:lnTo>
                  <a:pt x="1017" y="3372"/>
                </a:lnTo>
                <a:lnTo>
                  <a:pt x="1106" y="3440"/>
                </a:lnTo>
                <a:lnTo>
                  <a:pt x="1200" y="3502"/>
                </a:lnTo>
                <a:lnTo>
                  <a:pt x="1298" y="3558"/>
                </a:lnTo>
                <a:lnTo>
                  <a:pt x="1400" y="3607"/>
                </a:lnTo>
                <a:lnTo>
                  <a:pt x="1505" y="3651"/>
                </a:lnTo>
                <a:lnTo>
                  <a:pt x="1613" y="3685"/>
                </a:lnTo>
                <a:lnTo>
                  <a:pt x="1725" y="3714"/>
                </a:lnTo>
                <a:lnTo>
                  <a:pt x="1840" y="3734"/>
                </a:lnTo>
                <a:lnTo>
                  <a:pt x="1958" y="3746"/>
                </a:lnTo>
                <a:lnTo>
                  <a:pt x="2077" y="3751"/>
                </a:lnTo>
                <a:lnTo>
                  <a:pt x="2196" y="3746"/>
                </a:lnTo>
                <a:lnTo>
                  <a:pt x="2313" y="3734"/>
                </a:lnTo>
                <a:lnTo>
                  <a:pt x="2428" y="3714"/>
                </a:lnTo>
                <a:lnTo>
                  <a:pt x="2540" y="3686"/>
                </a:lnTo>
                <a:lnTo>
                  <a:pt x="2648" y="3651"/>
                </a:lnTo>
                <a:lnTo>
                  <a:pt x="2754" y="3608"/>
                </a:lnTo>
                <a:lnTo>
                  <a:pt x="2856" y="3559"/>
                </a:lnTo>
                <a:lnTo>
                  <a:pt x="2953" y="3503"/>
                </a:lnTo>
                <a:lnTo>
                  <a:pt x="3046" y="3442"/>
                </a:lnTo>
                <a:lnTo>
                  <a:pt x="3135" y="3375"/>
                </a:lnTo>
                <a:lnTo>
                  <a:pt x="3220" y="3301"/>
                </a:lnTo>
                <a:lnTo>
                  <a:pt x="3299" y="3221"/>
                </a:lnTo>
                <a:lnTo>
                  <a:pt x="3373" y="3138"/>
                </a:lnTo>
                <a:lnTo>
                  <a:pt x="3440" y="3049"/>
                </a:lnTo>
                <a:lnTo>
                  <a:pt x="3503" y="2956"/>
                </a:lnTo>
                <a:lnTo>
                  <a:pt x="3559" y="2859"/>
                </a:lnTo>
                <a:lnTo>
                  <a:pt x="3608" y="2758"/>
                </a:lnTo>
                <a:lnTo>
                  <a:pt x="3651" y="2653"/>
                </a:lnTo>
                <a:lnTo>
                  <a:pt x="3686" y="2545"/>
                </a:lnTo>
                <a:lnTo>
                  <a:pt x="3714" y="2434"/>
                </a:lnTo>
                <a:lnTo>
                  <a:pt x="3734" y="2319"/>
                </a:lnTo>
                <a:lnTo>
                  <a:pt x="3746" y="2203"/>
                </a:lnTo>
                <a:lnTo>
                  <a:pt x="3750" y="2084"/>
                </a:lnTo>
                <a:lnTo>
                  <a:pt x="3749" y="2054"/>
                </a:lnTo>
                <a:lnTo>
                  <a:pt x="3744" y="2030"/>
                </a:lnTo>
                <a:lnTo>
                  <a:pt x="3735" y="2010"/>
                </a:lnTo>
                <a:lnTo>
                  <a:pt x="3724" y="1995"/>
                </a:lnTo>
                <a:lnTo>
                  <a:pt x="3711" y="1983"/>
                </a:lnTo>
                <a:lnTo>
                  <a:pt x="3697" y="1974"/>
                </a:lnTo>
                <a:lnTo>
                  <a:pt x="3681" y="1969"/>
                </a:lnTo>
                <a:lnTo>
                  <a:pt x="3664" y="1965"/>
                </a:lnTo>
                <a:lnTo>
                  <a:pt x="3647" y="1963"/>
                </a:lnTo>
                <a:lnTo>
                  <a:pt x="3630" y="1963"/>
                </a:lnTo>
                <a:lnTo>
                  <a:pt x="3440" y="1963"/>
                </a:lnTo>
                <a:lnTo>
                  <a:pt x="3421" y="1962"/>
                </a:lnTo>
                <a:lnTo>
                  <a:pt x="3407" y="1958"/>
                </a:lnTo>
                <a:lnTo>
                  <a:pt x="3399" y="1952"/>
                </a:lnTo>
                <a:lnTo>
                  <a:pt x="3395" y="1944"/>
                </a:lnTo>
                <a:lnTo>
                  <a:pt x="3394" y="1936"/>
                </a:lnTo>
                <a:lnTo>
                  <a:pt x="3395" y="1928"/>
                </a:lnTo>
                <a:lnTo>
                  <a:pt x="3398" y="1918"/>
                </a:lnTo>
                <a:lnTo>
                  <a:pt x="3403" y="1910"/>
                </a:lnTo>
                <a:lnTo>
                  <a:pt x="3407" y="1903"/>
                </a:lnTo>
                <a:lnTo>
                  <a:pt x="3411" y="1896"/>
                </a:lnTo>
                <a:lnTo>
                  <a:pt x="3414" y="1894"/>
                </a:lnTo>
                <a:lnTo>
                  <a:pt x="3415" y="1892"/>
                </a:lnTo>
                <a:lnTo>
                  <a:pt x="3921" y="1091"/>
                </a:lnTo>
                <a:lnTo>
                  <a:pt x="3932" y="1079"/>
                </a:lnTo>
                <a:lnTo>
                  <a:pt x="3943" y="1073"/>
                </a:lnTo>
                <a:lnTo>
                  <a:pt x="3953" y="1073"/>
                </a:lnTo>
                <a:lnTo>
                  <a:pt x="3961" y="1076"/>
                </a:lnTo>
                <a:lnTo>
                  <a:pt x="3968" y="1080"/>
                </a:lnTo>
                <a:lnTo>
                  <a:pt x="3973" y="1084"/>
                </a:lnTo>
                <a:lnTo>
                  <a:pt x="3975" y="1087"/>
                </a:lnTo>
                <a:lnTo>
                  <a:pt x="4487" y="1895"/>
                </a:lnTo>
                <a:lnTo>
                  <a:pt x="4489" y="1896"/>
                </a:lnTo>
                <a:lnTo>
                  <a:pt x="4491" y="1901"/>
                </a:lnTo>
                <a:lnTo>
                  <a:pt x="4496" y="1907"/>
                </a:lnTo>
                <a:lnTo>
                  <a:pt x="4501" y="1916"/>
                </a:lnTo>
                <a:lnTo>
                  <a:pt x="4504" y="1924"/>
                </a:lnTo>
                <a:lnTo>
                  <a:pt x="4507" y="1933"/>
                </a:lnTo>
                <a:lnTo>
                  <a:pt x="4507" y="1943"/>
                </a:lnTo>
                <a:lnTo>
                  <a:pt x="4502" y="1951"/>
                </a:lnTo>
                <a:lnTo>
                  <a:pt x="4496" y="1957"/>
                </a:lnTo>
                <a:lnTo>
                  <a:pt x="4482" y="1962"/>
                </a:lnTo>
                <a:lnTo>
                  <a:pt x="4463" y="1963"/>
                </a:lnTo>
                <a:lnTo>
                  <a:pt x="4275" y="1963"/>
                </a:lnTo>
                <a:lnTo>
                  <a:pt x="4245" y="1965"/>
                </a:lnTo>
                <a:lnTo>
                  <a:pt x="4221" y="1970"/>
                </a:lnTo>
                <a:lnTo>
                  <a:pt x="4200" y="1978"/>
                </a:lnTo>
                <a:lnTo>
                  <a:pt x="4185" y="1989"/>
                </a:lnTo>
                <a:lnTo>
                  <a:pt x="4173" y="2002"/>
                </a:lnTo>
                <a:lnTo>
                  <a:pt x="4165" y="2014"/>
                </a:lnTo>
                <a:lnTo>
                  <a:pt x="4159" y="2028"/>
                </a:lnTo>
                <a:lnTo>
                  <a:pt x="4155" y="2040"/>
                </a:lnTo>
                <a:lnTo>
                  <a:pt x="4154" y="2051"/>
                </a:lnTo>
                <a:lnTo>
                  <a:pt x="4154" y="2062"/>
                </a:lnTo>
                <a:lnTo>
                  <a:pt x="4154" y="2067"/>
                </a:lnTo>
                <a:lnTo>
                  <a:pt x="4154" y="2076"/>
                </a:lnTo>
                <a:lnTo>
                  <a:pt x="4154" y="2081"/>
                </a:lnTo>
                <a:lnTo>
                  <a:pt x="4154" y="2085"/>
                </a:lnTo>
                <a:lnTo>
                  <a:pt x="4148" y="2215"/>
                </a:lnTo>
                <a:lnTo>
                  <a:pt x="4136" y="2344"/>
                </a:lnTo>
                <a:lnTo>
                  <a:pt x="4115" y="2469"/>
                </a:lnTo>
                <a:lnTo>
                  <a:pt x="4088" y="2594"/>
                </a:lnTo>
                <a:lnTo>
                  <a:pt x="4053" y="2714"/>
                </a:lnTo>
                <a:lnTo>
                  <a:pt x="4012" y="2832"/>
                </a:lnTo>
                <a:lnTo>
                  <a:pt x="3962" y="2945"/>
                </a:lnTo>
                <a:lnTo>
                  <a:pt x="3906" y="3056"/>
                </a:lnTo>
                <a:lnTo>
                  <a:pt x="3845" y="3163"/>
                </a:lnTo>
                <a:lnTo>
                  <a:pt x="3778" y="3265"/>
                </a:lnTo>
                <a:lnTo>
                  <a:pt x="3704" y="3364"/>
                </a:lnTo>
                <a:lnTo>
                  <a:pt x="3626" y="3458"/>
                </a:lnTo>
                <a:lnTo>
                  <a:pt x="3541" y="3547"/>
                </a:lnTo>
                <a:lnTo>
                  <a:pt x="3452" y="3630"/>
                </a:lnTo>
                <a:lnTo>
                  <a:pt x="3358" y="3710"/>
                </a:lnTo>
                <a:lnTo>
                  <a:pt x="3260" y="3782"/>
                </a:lnTo>
                <a:lnTo>
                  <a:pt x="3157" y="3849"/>
                </a:lnTo>
                <a:lnTo>
                  <a:pt x="3049" y="3911"/>
                </a:lnTo>
                <a:lnTo>
                  <a:pt x="2938" y="3965"/>
                </a:lnTo>
                <a:lnTo>
                  <a:pt x="2825" y="4013"/>
                </a:lnTo>
                <a:lnTo>
                  <a:pt x="2707" y="4056"/>
                </a:lnTo>
                <a:lnTo>
                  <a:pt x="2586" y="4090"/>
                </a:lnTo>
                <a:lnTo>
                  <a:pt x="2462" y="4117"/>
                </a:lnTo>
                <a:lnTo>
                  <a:pt x="2337" y="4138"/>
                </a:lnTo>
                <a:lnTo>
                  <a:pt x="2207" y="4148"/>
                </a:lnTo>
                <a:lnTo>
                  <a:pt x="2077" y="4153"/>
                </a:lnTo>
                <a:lnTo>
                  <a:pt x="1946" y="4148"/>
                </a:lnTo>
                <a:lnTo>
                  <a:pt x="1817" y="4138"/>
                </a:lnTo>
                <a:lnTo>
                  <a:pt x="1690" y="4117"/>
                </a:lnTo>
                <a:lnTo>
                  <a:pt x="1566" y="4090"/>
                </a:lnTo>
                <a:lnTo>
                  <a:pt x="1445" y="4056"/>
                </a:lnTo>
                <a:lnTo>
                  <a:pt x="1328" y="4013"/>
                </a:lnTo>
                <a:lnTo>
                  <a:pt x="1213" y="3964"/>
                </a:lnTo>
                <a:lnTo>
                  <a:pt x="1101" y="3909"/>
                </a:lnTo>
                <a:lnTo>
                  <a:pt x="994" y="3848"/>
                </a:lnTo>
                <a:lnTo>
                  <a:pt x="891" y="3781"/>
                </a:lnTo>
                <a:lnTo>
                  <a:pt x="793" y="3707"/>
                </a:lnTo>
                <a:lnTo>
                  <a:pt x="699" y="3629"/>
                </a:lnTo>
                <a:lnTo>
                  <a:pt x="608" y="3544"/>
                </a:lnTo>
                <a:lnTo>
                  <a:pt x="525" y="3455"/>
                </a:lnTo>
                <a:lnTo>
                  <a:pt x="446" y="3361"/>
                </a:lnTo>
                <a:lnTo>
                  <a:pt x="373" y="3262"/>
                </a:lnTo>
                <a:lnTo>
                  <a:pt x="305" y="3159"/>
                </a:lnTo>
                <a:lnTo>
                  <a:pt x="243" y="3052"/>
                </a:lnTo>
                <a:lnTo>
                  <a:pt x="189" y="2941"/>
                </a:lnTo>
                <a:lnTo>
                  <a:pt x="139" y="2826"/>
                </a:lnTo>
                <a:lnTo>
                  <a:pt x="98" y="2709"/>
                </a:lnTo>
                <a:lnTo>
                  <a:pt x="63" y="2587"/>
                </a:lnTo>
                <a:lnTo>
                  <a:pt x="36" y="2463"/>
                </a:lnTo>
                <a:lnTo>
                  <a:pt x="16" y="2337"/>
                </a:lnTo>
                <a:lnTo>
                  <a:pt x="4" y="2207"/>
                </a:lnTo>
                <a:lnTo>
                  <a:pt x="0" y="2076"/>
                </a:lnTo>
                <a:lnTo>
                  <a:pt x="4" y="1946"/>
                </a:lnTo>
                <a:lnTo>
                  <a:pt x="16" y="1816"/>
                </a:lnTo>
                <a:lnTo>
                  <a:pt x="36" y="1690"/>
                </a:lnTo>
                <a:lnTo>
                  <a:pt x="63" y="1565"/>
                </a:lnTo>
                <a:lnTo>
                  <a:pt x="98" y="1444"/>
                </a:lnTo>
                <a:lnTo>
                  <a:pt x="139" y="1326"/>
                </a:lnTo>
                <a:lnTo>
                  <a:pt x="189" y="1211"/>
                </a:lnTo>
                <a:lnTo>
                  <a:pt x="243" y="1101"/>
                </a:lnTo>
                <a:lnTo>
                  <a:pt x="305" y="994"/>
                </a:lnTo>
                <a:lnTo>
                  <a:pt x="373" y="890"/>
                </a:lnTo>
                <a:lnTo>
                  <a:pt x="446" y="792"/>
                </a:lnTo>
                <a:lnTo>
                  <a:pt x="525" y="697"/>
                </a:lnTo>
                <a:lnTo>
                  <a:pt x="608" y="608"/>
                </a:lnTo>
                <a:lnTo>
                  <a:pt x="699" y="524"/>
                </a:lnTo>
                <a:lnTo>
                  <a:pt x="793" y="446"/>
                </a:lnTo>
                <a:lnTo>
                  <a:pt x="891" y="372"/>
                </a:lnTo>
                <a:lnTo>
                  <a:pt x="994" y="305"/>
                </a:lnTo>
                <a:lnTo>
                  <a:pt x="1101" y="243"/>
                </a:lnTo>
                <a:lnTo>
                  <a:pt x="1213" y="187"/>
                </a:lnTo>
                <a:lnTo>
                  <a:pt x="1328" y="139"/>
                </a:lnTo>
                <a:lnTo>
                  <a:pt x="1445" y="97"/>
                </a:lnTo>
                <a:lnTo>
                  <a:pt x="1566" y="63"/>
                </a:lnTo>
                <a:lnTo>
                  <a:pt x="1690" y="35"/>
                </a:lnTo>
                <a:lnTo>
                  <a:pt x="1817" y="15"/>
                </a:lnTo>
                <a:lnTo>
                  <a:pt x="1946" y="4"/>
                </a:lnTo>
                <a:lnTo>
                  <a:pt x="2077" y="0"/>
                </a:lnTo>
                <a:close/>
              </a:path>
            </a:pathLst>
          </a:custGeom>
          <a:gradFill flip="none" rotWithShape="1">
            <a:gsLst>
              <a:gs pos="89000">
                <a:srgbClr val="00B050"/>
              </a:gs>
              <a:gs pos="94000">
                <a:srgbClr val="22A84A"/>
              </a:gs>
              <a:gs pos="43000">
                <a:srgbClr val="C00000"/>
              </a:gs>
            </a:gsLst>
            <a:path path="circle">
              <a:fillToRect l="100000" t="100000"/>
            </a:path>
            <a:tileRect r="-100000" b="-10000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 name="Right Arrow 15"/>
          <p:cNvSpPr/>
          <p:nvPr/>
        </p:nvSpPr>
        <p:spPr>
          <a:xfrm>
            <a:off x="165101" y="6981825"/>
            <a:ext cx="10383408" cy="381000"/>
          </a:xfrm>
          <a:prstGeom prst="rightArrow">
            <a:avLst/>
          </a:prstGeom>
          <a:gradFill>
            <a:gsLst>
              <a:gs pos="100000">
                <a:srgbClr val="5EA9CA"/>
              </a:gs>
              <a:gs pos="0">
                <a:srgbClr val="F1410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256544" y="3889384"/>
            <a:ext cx="1676209" cy="3707600"/>
          </a:xfrm>
          <a:prstGeom prst="rect">
            <a:avLst/>
          </a:prstGeom>
        </p:spPr>
      </p:pic>
      <p:sp>
        <p:nvSpPr>
          <p:cNvPr id="46" name="TextBox 45"/>
          <p:cNvSpPr txBox="1"/>
          <p:nvPr/>
        </p:nvSpPr>
        <p:spPr>
          <a:xfrm>
            <a:off x="127728" y="7323489"/>
            <a:ext cx="3157580" cy="230832"/>
          </a:xfrm>
          <a:prstGeom prst="rect">
            <a:avLst/>
          </a:prstGeom>
          <a:noFill/>
        </p:spPr>
        <p:txBody>
          <a:bodyPr wrap="square" rtlCol="0">
            <a:spAutoFit/>
          </a:bodyPr>
          <a:lstStyle/>
          <a:p>
            <a:r>
              <a:rPr lang="fr-FR" sz="900" dirty="0">
                <a:solidFill>
                  <a:schemeClr val="tx1">
                    <a:lumMod val="75000"/>
                    <a:lumOff val="25000"/>
                  </a:schemeClr>
                </a:solidFill>
                <a:latin typeface="Arial" panose="020B0604020202020204" pitchFamily="34" charset="0"/>
                <a:cs typeface="Arial" panose="020B0604020202020204" pitchFamily="34" charset="0"/>
              </a:rPr>
              <a:t>Source : </a:t>
            </a:r>
            <a:r>
              <a:rPr lang="fr-FR" sz="900" dirty="0"/>
              <a:t>ARS Occitanie</a:t>
            </a:r>
            <a:endParaRPr lang="fr-FR" sz="9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9" name="Group 48"/>
          <p:cNvGrpSpPr/>
          <p:nvPr/>
        </p:nvGrpSpPr>
        <p:grpSpPr>
          <a:xfrm>
            <a:off x="3972168" y="4255429"/>
            <a:ext cx="1366286" cy="1455930"/>
            <a:chOff x="3863328" y="3958606"/>
            <a:chExt cx="1725718" cy="1838944"/>
          </a:xfrm>
        </p:grpSpPr>
        <p:pic>
          <p:nvPicPr>
            <p:cNvPr id="50" name="Picture 49"/>
            <p:cNvPicPr>
              <a:picLocks noChangeAspect="1"/>
            </p:cNvPicPr>
            <p:nvPr/>
          </p:nvPicPr>
          <p:blipFill rotWithShape="1">
            <a:blip r:embed="rId10" cstate="print">
              <a:extLst>
                <a:ext uri="{28A0092B-C50C-407E-A947-70E740481C1C}">
                  <a14:useLocalDpi xmlns:a14="http://schemas.microsoft.com/office/drawing/2010/main" val="0"/>
                </a:ext>
              </a:extLst>
            </a:blip>
            <a:srcRect l="5655" t="1005" r="7556" b="-1005"/>
            <a:stretch/>
          </p:blipFill>
          <p:spPr>
            <a:xfrm>
              <a:off x="4271666" y="3958606"/>
              <a:ext cx="1317380" cy="1242483"/>
            </a:xfrm>
            <a:prstGeom prst="ellipse">
              <a:avLst/>
            </a:prstGeom>
          </p:spPr>
        </p:pic>
        <p:grpSp>
          <p:nvGrpSpPr>
            <p:cNvPr id="51" name="Group 50"/>
            <p:cNvGrpSpPr/>
            <p:nvPr/>
          </p:nvGrpSpPr>
          <p:grpSpPr>
            <a:xfrm>
              <a:off x="3863328" y="4905624"/>
              <a:ext cx="1529202" cy="891926"/>
              <a:chOff x="7350167" y="3832015"/>
              <a:chExt cx="1529202" cy="891926"/>
            </a:xfrm>
          </p:grpSpPr>
          <p:sp>
            <p:nvSpPr>
              <p:cNvPr id="52" name="Oval Callout 51"/>
              <p:cNvSpPr/>
              <p:nvPr/>
            </p:nvSpPr>
            <p:spPr>
              <a:xfrm>
                <a:off x="7682189" y="3832015"/>
                <a:ext cx="891926" cy="891926"/>
              </a:xfrm>
              <a:prstGeom prst="wedgeEllipseCallout">
                <a:avLst>
                  <a:gd name="adj1" fmla="val -45867"/>
                  <a:gd name="adj2" fmla="val 648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TextBox 52"/>
              <p:cNvSpPr txBox="1"/>
              <p:nvPr/>
            </p:nvSpPr>
            <p:spPr>
              <a:xfrm>
                <a:off x="7350167" y="4090976"/>
                <a:ext cx="1529202" cy="388745"/>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Piqûre</a:t>
                </a:r>
              </a:p>
            </p:txBody>
          </p:sp>
        </p:grpSp>
      </p:grpSp>
      <p:pic>
        <p:nvPicPr>
          <p:cNvPr id="54" name="Picture 53"/>
          <p:cNvPicPr>
            <a:picLocks noChangeAspect="1"/>
          </p:cNvPicPr>
          <p:nvPr/>
        </p:nvPicPr>
        <p:blipFill rotWithShape="1">
          <a:blip r:embed="rId10" cstate="print">
            <a:extLst>
              <a:ext uri="{28A0092B-C50C-407E-A947-70E740481C1C}">
                <a14:useLocalDpi xmlns:a14="http://schemas.microsoft.com/office/drawing/2010/main" val="0"/>
              </a:ext>
            </a:extLst>
          </a:blip>
          <a:srcRect l="5655" t="1005" r="7556" b="-1005"/>
          <a:stretch/>
        </p:blipFill>
        <p:spPr>
          <a:xfrm>
            <a:off x="9450567" y="4212972"/>
            <a:ext cx="1042997" cy="983699"/>
          </a:xfrm>
          <a:prstGeom prst="ellipse">
            <a:avLst/>
          </a:prstGeom>
        </p:spPr>
      </p:pic>
      <p:sp>
        <p:nvSpPr>
          <p:cNvPr id="55" name="Oval Callout 54"/>
          <p:cNvSpPr/>
          <p:nvPr/>
        </p:nvSpPr>
        <p:spPr>
          <a:xfrm>
            <a:off x="9413407" y="5033958"/>
            <a:ext cx="697969" cy="697969"/>
          </a:xfrm>
          <a:prstGeom prst="wedgeEllipseCallout">
            <a:avLst>
              <a:gd name="adj1" fmla="val -80343"/>
              <a:gd name="adj2" fmla="val 14245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6" name="TextBox 55"/>
          <p:cNvSpPr txBox="1"/>
          <p:nvPr/>
        </p:nvSpPr>
        <p:spPr>
          <a:xfrm>
            <a:off x="9164060" y="5244834"/>
            <a:ext cx="1196664" cy="338554"/>
          </a:xfrm>
          <a:prstGeom prst="rect">
            <a:avLst/>
          </a:prstGeom>
          <a:noFill/>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Piqûre</a:t>
            </a:r>
          </a:p>
        </p:txBody>
      </p:sp>
      <p:pic>
        <p:nvPicPr>
          <p:cNvPr id="3" name="Son enregistré">
            <a:hlinkClick r:id="" action="ppaction://media"/>
            <a:extLst>
              <a:ext uri="{FF2B5EF4-FFF2-40B4-BE49-F238E27FC236}">
                <a16:creationId xmlns:a16="http://schemas.microsoft.com/office/drawing/2014/main" id="{21CF03A3-3824-0675-53E5-51EF9B18B19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1963942042"/>
      </p:ext>
    </p:extLst>
  </p:cSld>
  <p:clrMapOvr>
    <a:masterClrMapping/>
  </p:clrMapOvr>
  <mc:AlternateContent xmlns:mc="http://schemas.openxmlformats.org/markup-compatibility/2006" xmlns:p14="http://schemas.microsoft.com/office/powerpoint/2010/main">
    <mc:Choice Requires="p14">
      <p:transition spd="med" p14:dur="700" advTm="23064">
        <p:fade/>
      </p:transition>
    </mc:Choice>
    <mc:Fallback xmlns="">
      <p:transition spd="med" advTm="230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1574798" y="1850051"/>
            <a:ext cx="7543800" cy="3048000"/>
            <a:chOff x="1574798" y="1850051"/>
            <a:chExt cx="7543800" cy="3048000"/>
          </a:xfrm>
          <a:effectLst>
            <a:outerShdw dist="101600" dir="7920000" algn="ctr" rotWithShape="0">
              <a:schemeClr val="tx1">
                <a:alpha val="25000"/>
              </a:schemeClr>
            </a:outerShdw>
          </a:effectLst>
        </p:grpSpPr>
        <p:sp>
          <p:nvSpPr>
            <p:cNvPr id="36" name="Rounded Rectangle 35"/>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369339" y="2307396"/>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1608099" y="2072341"/>
            <a:ext cx="7431183" cy="2308324"/>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Que</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faire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
        <p:nvSpPr>
          <p:cNvPr id="30" name="Rectangle 29"/>
          <p:cNvSpPr/>
          <p:nvPr/>
        </p:nvSpPr>
        <p:spPr>
          <a:xfrm rot="20974157">
            <a:off x="-782990" y="3879349"/>
            <a:ext cx="11984987" cy="832760"/>
          </a:xfrm>
          <a:prstGeom prst="rect">
            <a:avLst/>
          </a:prstGeom>
          <a:solidFill>
            <a:srgbClr val="F14100"/>
          </a:solidFill>
          <a:ln>
            <a:solidFill>
              <a:schemeClr val="bg1"/>
            </a:solidFill>
          </a:ln>
          <a:effectLst>
            <a:outerShdw dist="330200" dir="7620000" sx="92000" sy="92000" algn="ctr" rotWithShape="0">
              <a:schemeClr val="tx1">
                <a:lumMod val="50000"/>
                <a:lumOff val="5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20952027">
            <a:off x="326866" y="3699907"/>
            <a:ext cx="13046986" cy="954107"/>
          </a:xfrm>
          <a:prstGeom prst="rect">
            <a:avLst/>
          </a:prstGeom>
        </p:spPr>
        <p:txBody>
          <a:bodyPr wrap="square">
            <a:spAutoFit/>
          </a:bodyPr>
          <a:lstStyle/>
          <a:p>
            <a:r>
              <a:rPr lang="fr-FR" sz="2800" dirty="0">
                <a:solidFill>
                  <a:schemeClr val="bg1"/>
                </a:solidFill>
                <a:latin typeface="Androgyne" panose="05080000000003050000" pitchFamily="82" charset="0"/>
              </a:rPr>
              <a:t>Comment se protéger pour ne pas tomber malade </a:t>
            </a:r>
            <a:endParaRPr lang="fr-FR" sz="2800" cap="all" dirty="0">
              <a:solidFill>
                <a:schemeClr val="bg1"/>
              </a:solidFill>
              <a:latin typeface="Arial Black" panose="020B0A04020102020204" pitchFamily="34" charset="0"/>
            </a:endParaRPr>
          </a:p>
          <a:p>
            <a:endParaRPr lang="fr-FR" sz="2800" cap="all" dirty="0">
              <a:solidFill>
                <a:schemeClr val="bg1"/>
              </a:solidFill>
              <a:latin typeface="Arial Black" panose="020B0A04020102020204" pitchFamily="34" charset="0"/>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3059"/>
          <a:stretch/>
        </p:blipFill>
        <p:spPr>
          <a:xfrm>
            <a:off x="8243150" y="2778139"/>
            <a:ext cx="2666150" cy="4824210"/>
          </a:xfrm>
          <a:prstGeom prst="rect">
            <a:avLst/>
          </a:prstGeom>
          <a:effectLst>
            <a:outerShdw blurRad="50800" dist="114300" dir="2820000" algn="ctr" rotWithShape="0">
              <a:srgbClr val="000000">
                <a:alpha val="33000"/>
              </a:srgbClr>
            </a:outerShdw>
          </a:effectLst>
        </p:spPr>
      </p:pic>
      <p:sp>
        <p:nvSpPr>
          <p:cNvPr id="19" name="Rounded Rectangle 18"/>
          <p:cNvSpPr/>
          <p:nvPr/>
        </p:nvSpPr>
        <p:spPr>
          <a:xfrm rot="20717896">
            <a:off x="761325" y="207855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rot="20729508">
            <a:off x="468629" y="2151841"/>
            <a:ext cx="4072853"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Les gestes de prévention</a:t>
            </a:r>
          </a:p>
        </p:txBody>
      </p:sp>
      <p:pic>
        <p:nvPicPr>
          <p:cNvPr id="4" name="Son enregistré">
            <a:hlinkClick r:id="" action="ppaction://media"/>
            <a:extLst>
              <a:ext uri="{FF2B5EF4-FFF2-40B4-BE49-F238E27FC236}">
                <a16:creationId xmlns:a16="http://schemas.microsoft.com/office/drawing/2014/main" id="{05448690-F896-9FD0-D082-CC494C79E8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979600022"/>
      </p:ext>
    </p:extLst>
  </p:cSld>
  <p:clrMapOvr>
    <a:masterClrMapping/>
  </p:clrMapOvr>
  <mc:AlternateContent xmlns:mc="http://schemas.openxmlformats.org/markup-compatibility/2006" xmlns:p14="http://schemas.microsoft.com/office/powerpoint/2010/main">
    <mc:Choice Requires="p14">
      <p:transition spd="med" p14:dur="700" advTm="5624">
        <p:fade/>
      </p:transition>
    </mc:Choice>
    <mc:Fallback xmlns="">
      <p:transition spd="med" advTm="56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1021486" y="1097791"/>
            <a:ext cx="8658008" cy="4204831"/>
            <a:chOff x="1578588" y="1264894"/>
            <a:chExt cx="7543800" cy="3663707"/>
          </a:xfrm>
          <a:effectLst>
            <a:outerShdw dist="101600" dir="7920000" algn="ctr" rotWithShape="0">
              <a:schemeClr val="tx1">
                <a:alpha val="25000"/>
              </a:schemeClr>
            </a:outerShdw>
          </a:effectLst>
        </p:grpSpPr>
        <p:sp>
          <p:nvSpPr>
            <p:cNvPr id="36" name="Rounded Rectangle 35"/>
            <p:cNvSpPr/>
            <p:nvPr/>
          </p:nvSpPr>
          <p:spPr>
            <a:xfrm rot="21231020">
              <a:off x="1578588" y="188060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496467" y="1264894"/>
              <a:ext cx="1126106" cy="1126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0" name="Rectangle 29"/>
          <p:cNvSpPr/>
          <p:nvPr/>
        </p:nvSpPr>
        <p:spPr>
          <a:xfrm rot="20974157">
            <a:off x="-604969" y="635389"/>
            <a:ext cx="11984987" cy="1004823"/>
          </a:xfrm>
          <a:prstGeom prst="rect">
            <a:avLst/>
          </a:prstGeom>
          <a:solidFill>
            <a:srgbClr val="F14100"/>
          </a:solidFill>
          <a:ln>
            <a:solidFill>
              <a:schemeClr val="bg1"/>
            </a:solidFill>
          </a:ln>
          <a:effectLst>
            <a:outerShdw dist="330200" dir="7620000" sx="92000" sy="92000" algn="ctr" rotWithShape="0">
              <a:schemeClr val="tx1">
                <a:lumMod val="50000"/>
                <a:lumOff val="5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20952027">
            <a:off x="420939" y="501661"/>
            <a:ext cx="13046986" cy="1200329"/>
          </a:xfrm>
          <a:prstGeom prst="rect">
            <a:avLst/>
          </a:prstGeom>
        </p:spPr>
        <p:txBody>
          <a:bodyPr wrap="square">
            <a:spAutoFit/>
          </a:bodyPr>
          <a:lstStyle/>
          <a:p>
            <a:r>
              <a:rPr lang="fr-FR" sz="3600" dirty="0">
                <a:solidFill>
                  <a:schemeClr val="bg1"/>
                </a:solidFill>
                <a:latin typeface="Androgyne" panose="05080000000003050000" pitchFamily="82" charset="0"/>
              </a:rPr>
              <a:t>Se protéger pour ne pas tomber malade </a:t>
            </a:r>
            <a:endParaRPr lang="fr-FR" sz="3600" cap="all" dirty="0">
              <a:solidFill>
                <a:schemeClr val="bg1"/>
              </a:solidFill>
              <a:latin typeface="Arial Black" panose="020B0A04020102020204" pitchFamily="34" charset="0"/>
            </a:endParaRPr>
          </a:p>
          <a:p>
            <a:endParaRPr lang="fr-FR" sz="3600" cap="all" dirty="0">
              <a:solidFill>
                <a:schemeClr val="bg1"/>
              </a:solidFill>
              <a:latin typeface="Arial Black" panose="020B0A040201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6728" y="1097791"/>
            <a:ext cx="2551631" cy="5128527"/>
          </a:xfrm>
          <a:prstGeom prst="rect">
            <a:avLst/>
          </a:prstGeom>
        </p:spPr>
      </p:pic>
      <p:sp>
        <p:nvSpPr>
          <p:cNvPr id="4" name="TextBox 3"/>
          <p:cNvSpPr txBox="1"/>
          <p:nvPr/>
        </p:nvSpPr>
        <p:spPr>
          <a:xfrm>
            <a:off x="1350050" y="2864740"/>
            <a:ext cx="5788732" cy="1785104"/>
          </a:xfrm>
          <a:prstGeom prst="rect">
            <a:avLst/>
          </a:prstGeom>
          <a:noFill/>
        </p:spPr>
        <p:txBody>
          <a:bodyPr wrap="square" rtlCol="0">
            <a:spAutoFit/>
          </a:bodyPr>
          <a:lstStyle/>
          <a:p>
            <a:pPr marL="97200" algn="ctr">
              <a:spcBef>
                <a:spcPts val="1800"/>
              </a:spcBef>
            </a:pPr>
            <a:r>
              <a:rPr lang="fr-FR" sz="2800" dirty="0">
                <a:solidFill>
                  <a:srgbClr val="E75E07"/>
                </a:solidFill>
                <a:latin typeface="Arial Black" panose="020B0A04020102020204" pitchFamily="34" charset="0"/>
              </a:rPr>
              <a:t>La première protection </a:t>
            </a:r>
            <a:br>
              <a:rPr lang="fr-FR" sz="2800" dirty="0">
                <a:solidFill>
                  <a:srgbClr val="E75E07"/>
                </a:solidFill>
                <a:latin typeface="Arial Black" panose="020B0A04020102020204" pitchFamily="34" charset="0"/>
              </a:rPr>
            </a:br>
            <a:r>
              <a:rPr lang="fr-FR" sz="2800" dirty="0">
                <a:solidFill>
                  <a:srgbClr val="E75E07"/>
                </a:solidFill>
                <a:latin typeface="Arial Black" panose="020B0A04020102020204" pitchFamily="34" charset="0"/>
              </a:rPr>
              <a:t>est de se couvrir</a:t>
            </a:r>
          </a:p>
          <a:p>
            <a:pPr marL="97200" algn="ctr"/>
            <a:r>
              <a:rPr lang="fr-FR" sz="2000" dirty="0">
                <a:solidFill>
                  <a:schemeClr val="tx1">
                    <a:lumMod val="75000"/>
                    <a:lumOff val="25000"/>
                  </a:schemeClr>
                </a:solidFill>
                <a:latin typeface="Arial" panose="020B0604020202020204" pitchFamily="34" charset="0"/>
                <a:cs typeface="Arial" panose="020B0604020202020204" pitchFamily="34" charset="0"/>
              </a:rPr>
              <a:t>porter des vêtements couvrants, amples et clairs</a:t>
            </a:r>
            <a:endParaRPr lang="fr-FR" sz="1900" dirty="0">
              <a:solidFill>
                <a:schemeClr val="tx1">
                  <a:lumMod val="75000"/>
                  <a:lumOff val="25000"/>
                </a:schemeClr>
              </a:solidFill>
              <a:latin typeface="Arial" panose="020B0604020202020204" pitchFamily="34" charset="0"/>
              <a:cs typeface="Arial" panose="020B0604020202020204" pitchFamily="34" charset="0"/>
            </a:endParaRPr>
          </a:p>
          <a:p>
            <a:pPr marL="97200" algn="ctr">
              <a:spcBef>
                <a:spcPts val="1800"/>
              </a:spcBef>
            </a:pPr>
            <a:endParaRPr lang="fr-FR" sz="1900" dirty="0">
              <a:solidFill>
                <a:srgbClr val="E75E07"/>
              </a:solidFill>
              <a:latin typeface="Arial Black" panose="020B0A0402010202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232202" flipV="1">
            <a:off x="5912107" y="3950763"/>
            <a:ext cx="1530633" cy="2328173"/>
          </a:xfrm>
          <a:prstGeom prst="rect">
            <a:avLst/>
          </a:prstGeom>
        </p:spPr>
      </p:pic>
      <p:pic>
        <p:nvPicPr>
          <p:cNvPr id="6" name="Son enregistré">
            <a:hlinkClick r:id="" action="ppaction://media"/>
            <a:extLst>
              <a:ext uri="{FF2B5EF4-FFF2-40B4-BE49-F238E27FC236}">
                <a16:creationId xmlns:a16="http://schemas.microsoft.com/office/drawing/2014/main" id="{01334F5B-6B35-B894-D58F-CB9447AEB3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2983166685"/>
      </p:ext>
    </p:extLst>
  </p:cSld>
  <p:clrMapOvr>
    <a:masterClrMapping/>
  </p:clrMapOvr>
  <mc:AlternateContent xmlns:mc="http://schemas.openxmlformats.org/markup-compatibility/2006" xmlns:p14="http://schemas.microsoft.com/office/powerpoint/2010/main">
    <mc:Choice Requires="p14">
      <p:transition spd="med" p14:dur="700" advTm="26081">
        <p:fade/>
      </p:transition>
    </mc:Choice>
    <mc:Fallback xmlns="">
      <p:transition spd="med" advTm="26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330719"/>
            <a:chOff x="276077" y="336906"/>
            <a:chExt cx="10108725" cy="7330719"/>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bject 2"/>
            <p:cNvSpPr/>
            <p:nvPr/>
          </p:nvSpPr>
          <p:spPr>
            <a:xfrm>
              <a:off x="1612900" y="337667"/>
              <a:ext cx="8771902" cy="7329958"/>
            </a:xfrm>
            <a:prstGeom prst="rect">
              <a:avLst/>
            </a:prstGeom>
            <a:solidFill>
              <a:schemeClr val="bg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4"/>
          <p:cNvGrpSpPr/>
          <p:nvPr/>
        </p:nvGrpSpPr>
        <p:grpSpPr>
          <a:xfrm>
            <a:off x="1021486" y="1097791"/>
            <a:ext cx="8658008" cy="4204831"/>
            <a:chOff x="1578588" y="1264894"/>
            <a:chExt cx="7543800" cy="3663707"/>
          </a:xfrm>
          <a:effectLst>
            <a:outerShdw dist="101600" dir="7920000" algn="ctr" rotWithShape="0">
              <a:schemeClr val="tx1">
                <a:alpha val="25000"/>
              </a:schemeClr>
            </a:outerShdw>
          </a:effectLst>
        </p:grpSpPr>
        <p:sp>
          <p:nvSpPr>
            <p:cNvPr id="36" name="Rounded Rectangle 35"/>
            <p:cNvSpPr/>
            <p:nvPr/>
          </p:nvSpPr>
          <p:spPr>
            <a:xfrm rot="21231020">
              <a:off x="1578588" y="188060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p:cNvSpPr/>
            <p:nvPr/>
          </p:nvSpPr>
          <p:spPr>
            <a:xfrm>
              <a:off x="2496467" y="1264894"/>
              <a:ext cx="1126106" cy="1126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Rectangle 29"/>
          <p:cNvSpPr/>
          <p:nvPr/>
        </p:nvSpPr>
        <p:spPr>
          <a:xfrm rot="20974157">
            <a:off x="-604969" y="635389"/>
            <a:ext cx="11984987" cy="1004823"/>
          </a:xfrm>
          <a:prstGeom prst="rect">
            <a:avLst/>
          </a:prstGeom>
          <a:solidFill>
            <a:srgbClr val="F14100"/>
          </a:solidFill>
          <a:ln>
            <a:solidFill>
              <a:schemeClr val="bg1"/>
            </a:solidFill>
          </a:ln>
          <a:effectLst>
            <a:outerShdw dist="330200" dir="7620000" sx="92000" sy="92000" algn="ctr" rotWithShape="0">
              <a:schemeClr val="tx1">
                <a:lumMod val="50000"/>
                <a:lumOff val="5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rot="20952027">
            <a:off x="420939" y="501661"/>
            <a:ext cx="1304698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Androgyne" panose="05080000000003050000" pitchFamily="82" charset="0"/>
                <a:ea typeface="+mn-ea"/>
                <a:cs typeface="+mn-cs"/>
              </a:rPr>
              <a:t>Se protéger pour ne pas tomber malade </a:t>
            </a:r>
            <a:endParaRPr kumimoji="0" lang="fr-FR" sz="3600" b="0" i="0" u="none" strike="noStrike" kern="1200" cap="all"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600" b="0" i="0" u="none" strike="noStrike" kern="1200" cap="all"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4" name="TextBox 3"/>
          <p:cNvSpPr txBox="1"/>
          <p:nvPr/>
        </p:nvSpPr>
        <p:spPr>
          <a:xfrm>
            <a:off x="3883244" y="2766043"/>
            <a:ext cx="5788732" cy="954107"/>
          </a:xfrm>
          <a:prstGeom prst="rect">
            <a:avLst/>
          </a:prstGeom>
          <a:noFill/>
        </p:spPr>
        <p:txBody>
          <a:bodyPr wrap="square" rtlCol="0">
            <a:spAutoFit/>
          </a:bodyPr>
          <a:lstStyle/>
          <a:p>
            <a:pPr marL="97200" marR="0" lvl="0" indent="0" algn="ctr" defTabSz="914400" rtl="0" eaLnBrk="1" fontAlgn="auto" latinLnBrk="0" hangingPunct="1">
              <a:lnSpc>
                <a:spcPct val="100000"/>
              </a:lnSpc>
              <a:spcBef>
                <a:spcPts val="1800"/>
              </a:spcBef>
              <a:spcAft>
                <a:spcPts val="0"/>
              </a:spcAft>
              <a:buClrTx/>
              <a:buSzTx/>
              <a:buFontTx/>
              <a:buNone/>
              <a:tabLst/>
              <a:defRPr/>
            </a:pPr>
            <a:r>
              <a:rPr lang="fr-FR" sz="2800" dirty="0">
                <a:solidFill>
                  <a:srgbClr val="E75E07"/>
                </a:solidFill>
                <a:latin typeface="Arial Black" panose="020B0A04020102020204" pitchFamily="34" charset="0"/>
              </a:rPr>
              <a:t>Utiliser un répulsif </a:t>
            </a:r>
            <a:br>
              <a:rPr lang="fr-FR" sz="2800" dirty="0">
                <a:solidFill>
                  <a:srgbClr val="E75E07"/>
                </a:solidFill>
                <a:latin typeface="Arial Black" panose="020B0A04020102020204" pitchFamily="34" charset="0"/>
              </a:rPr>
            </a:br>
            <a:r>
              <a:rPr lang="fr-FR" sz="2800" dirty="0">
                <a:solidFill>
                  <a:srgbClr val="E75E07"/>
                </a:solidFill>
                <a:latin typeface="Arial Black" panose="020B0A04020102020204" pitchFamily="34" charset="0"/>
              </a:rPr>
              <a:t>adapté pour la peau</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67798" flipH="1" flipV="1">
            <a:off x="3870590" y="3385452"/>
            <a:ext cx="1782870" cy="2711839"/>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r="26169" b="10826"/>
          <a:stretch/>
        </p:blipFill>
        <p:spPr>
          <a:xfrm>
            <a:off x="-2375735" y="1818910"/>
            <a:ext cx="6808035" cy="5810671"/>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3727" t="12720" r="15743" b="12720"/>
          <a:stretch/>
        </p:blipFill>
        <p:spPr>
          <a:xfrm rot="734375">
            <a:off x="7565247" y="4328639"/>
            <a:ext cx="1883970" cy="1991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Son enregistré">
            <a:hlinkClick r:id="" action="ppaction://media"/>
            <a:extLst>
              <a:ext uri="{FF2B5EF4-FFF2-40B4-BE49-F238E27FC236}">
                <a16:creationId xmlns:a16="http://schemas.microsoft.com/office/drawing/2014/main" id="{350DD18A-BDB7-D6C7-7518-CBBAB965CA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617743461"/>
      </p:ext>
    </p:extLst>
  </p:cSld>
  <p:clrMapOvr>
    <a:masterClrMapping/>
  </p:clrMapOvr>
  <mc:AlternateContent xmlns:mc="http://schemas.openxmlformats.org/markup-compatibility/2006" xmlns:p14="http://schemas.microsoft.com/office/powerpoint/2010/main">
    <mc:Choice Requires="p14">
      <p:transition spd="med" p14:dur="700" advTm="21157">
        <p:fade/>
      </p:transition>
    </mc:Choice>
    <mc:Fallback xmlns="">
      <p:transition spd="med" advTm="21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5" name="Rounded Rectangle 4"/>
          <p:cNvSpPr/>
          <p:nvPr/>
        </p:nvSpPr>
        <p:spPr>
          <a:xfrm rot="21231020">
            <a:off x="-1932744" y="-401733"/>
            <a:ext cx="596639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Rectangle 312"/>
          <p:cNvSpPr/>
          <p:nvPr/>
        </p:nvSpPr>
        <p:spPr>
          <a:xfrm>
            <a:off x="241301" y="240087"/>
            <a:ext cx="6378975" cy="1200329"/>
          </a:xfrm>
          <a:prstGeom prst="rect">
            <a:avLst/>
          </a:prstGeom>
        </p:spPr>
        <p:txBody>
          <a:bodyPr wrap="square">
            <a:spAutoFit/>
          </a:bodyPr>
          <a:lstStyle/>
          <a:p>
            <a:r>
              <a:rPr lang="fr-FR" sz="3600" cap="all" dirty="0">
                <a:solidFill>
                  <a:schemeClr val="accent6"/>
                </a:solidFill>
                <a:latin typeface="Arial Black" panose="020B0A04020102020204" pitchFamily="34" charset="0"/>
              </a:rPr>
              <a:t>UN insecte,</a:t>
            </a:r>
          </a:p>
          <a:p>
            <a:r>
              <a:rPr lang="fr-FR" sz="3600" dirty="0">
                <a:solidFill>
                  <a:schemeClr val="tx1">
                    <a:lumMod val="75000"/>
                    <a:lumOff val="25000"/>
                  </a:schemeClr>
                </a:solidFill>
                <a:latin typeface="Androgyne" panose="05080000000003050000" pitchFamily="82" charset="0"/>
              </a:rPr>
              <a:t>C’est quoi ?</a:t>
            </a:r>
          </a:p>
        </p:txBody>
      </p:sp>
      <p:sp>
        <p:nvSpPr>
          <p:cNvPr id="34" name="object 269"/>
          <p:cNvSpPr/>
          <p:nvPr/>
        </p:nvSpPr>
        <p:spPr>
          <a:xfrm>
            <a:off x="8991" y="6527812"/>
            <a:ext cx="10682998" cy="1032192"/>
          </a:xfrm>
          <a:prstGeom prst="rect">
            <a:avLst/>
          </a:prstGeom>
          <a:blipFill>
            <a:blip r:embed="rId4"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36" name="TextBox 35"/>
          <p:cNvSpPr txBox="1"/>
          <p:nvPr/>
        </p:nvSpPr>
        <p:spPr>
          <a:xfrm>
            <a:off x="241301" y="6876893"/>
            <a:ext cx="7428849" cy="461665"/>
          </a:xfrm>
          <a:prstGeom prst="rect">
            <a:avLst/>
          </a:prstGeom>
          <a:noFill/>
        </p:spPr>
        <p:txBody>
          <a:bodyPr wrap="square" rtlCol="0">
            <a:spAutoFit/>
          </a:bodyPr>
          <a:lstStyle/>
          <a:p>
            <a:r>
              <a:rPr lang="fr-FR" sz="1900" dirty="0">
                <a:solidFill>
                  <a:schemeClr val="accent6">
                    <a:lumMod val="75000"/>
                  </a:schemeClr>
                </a:solidFill>
                <a:latin typeface="Arial Black" panose="020B0A04020102020204" pitchFamily="34" charset="0"/>
              </a:rPr>
              <a:t>Le corps d’un insecte se compose de </a:t>
            </a:r>
            <a:r>
              <a:rPr lang="fr-FR" sz="2400" dirty="0">
                <a:solidFill>
                  <a:schemeClr val="accent6">
                    <a:lumMod val="75000"/>
                  </a:schemeClr>
                </a:solidFill>
                <a:latin typeface="Arial Black" panose="020B0A04020102020204" pitchFamily="34" charset="0"/>
              </a:rPr>
              <a:t>3 parties</a:t>
            </a:r>
            <a:endParaRPr lang="fr-FR" sz="2400" dirty="0">
              <a:solidFill>
                <a:schemeClr val="accent6">
                  <a:lumMod val="75000"/>
                </a:schemeClr>
              </a:solidFill>
              <a:latin typeface="Androgyne" panose="05080000000003050000" pitchFamily="82" charset="0"/>
            </a:endParaRPr>
          </a:p>
        </p:txBody>
      </p:sp>
      <p:grpSp>
        <p:nvGrpSpPr>
          <p:cNvPr id="3" name="Group 2"/>
          <p:cNvGrpSpPr/>
          <p:nvPr/>
        </p:nvGrpSpPr>
        <p:grpSpPr>
          <a:xfrm>
            <a:off x="8673883" y="5843524"/>
            <a:ext cx="1447800" cy="1447800"/>
            <a:chOff x="8673883" y="5843524"/>
            <a:chExt cx="1447800" cy="1447800"/>
          </a:xfrm>
        </p:grpSpPr>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gr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 3"/>
          <p:cNvGrpSpPr/>
          <p:nvPr/>
        </p:nvGrpSpPr>
        <p:grpSpPr>
          <a:xfrm>
            <a:off x="3246993" y="539968"/>
            <a:ext cx="5881061" cy="4155857"/>
            <a:chOff x="3246993" y="539968"/>
            <a:chExt cx="5881061" cy="4155857"/>
          </a:xfrm>
        </p:grpSpPr>
        <p:sp>
          <p:nvSpPr>
            <p:cNvPr id="53" name="Rectangle 52"/>
            <p:cNvSpPr/>
            <p:nvPr/>
          </p:nvSpPr>
          <p:spPr>
            <a:xfrm>
              <a:off x="5940618" y="2321572"/>
              <a:ext cx="460029"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sp>
          <p:nvSpPr>
            <p:cNvPr id="57" name="Oval 56"/>
            <p:cNvSpPr/>
            <p:nvPr/>
          </p:nvSpPr>
          <p:spPr>
            <a:xfrm>
              <a:off x="5591027" y="2182674"/>
              <a:ext cx="1029249" cy="10292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6993" y="539968"/>
              <a:ext cx="5881061" cy="4155857"/>
            </a:xfrm>
            <a:prstGeom prst="rect">
              <a:avLst/>
            </a:prstGeom>
          </p:spPr>
        </p:pic>
      </p:grpSp>
      <p:pic>
        <p:nvPicPr>
          <p:cNvPr id="6" name="Son enregistré">
            <a:hlinkClick r:id="" action="ppaction://media"/>
            <a:extLst>
              <a:ext uri="{FF2B5EF4-FFF2-40B4-BE49-F238E27FC236}">
                <a16:creationId xmlns:a16="http://schemas.microsoft.com/office/drawing/2014/main" id="{770F9A55-37E1-D52C-8112-B011ADC513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56652296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406919"/>
            <a:chOff x="276077" y="336906"/>
            <a:chExt cx="10108725" cy="7406919"/>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406158"/>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1574798" y="1850051"/>
            <a:ext cx="7543800" cy="3048000"/>
            <a:chOff x="1574798" y="1850051"/>
            <a:chExt cx="7543800" cy="3048000"/>
          </a:xfrm>
          <a:effectLst>
            <a:outerShdw dist="101600" dir="7920000" algn="ctr" rotWithShape="0">
              <a:schemeClr val="tx1">
                <a:alpha val="25000"/>
              </a:schemeClr>
            </a:outerShdw>
          </a:effectLst>
        </p:grpSpPr>
        <p:sp>
          <p:nvSpPr>
            <p:cNvPr id="36" name="Rounded Rectangle 35"/>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255798" y="2291473"/>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1608099" y="2072341"/>
            <a:ext cx="7431183" cy="2308324"/>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Mais</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surtout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
        <p:nvSpPr>
          <p:cNvPr id="3" name="Rectangle 2"/>
          <p:cNvSpPr/>
          <p:nvPr/>
        </p:nvSpPr>
        <p:spPr>
          <a:xfrm>
            <a:off x="276077" y="3746848"/>
            <a:ext cx="10108725" cy="27809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extBox 22"/>
          <p:cNvSpPr txBox="1"/>
          <p:nvPr/>
        </p:nvSpPr>
        <p:spPr>
          <a:xfrm>
            <a:off x="698500" y="4229859"/>
            <a:ext cx="9220200" cy="1754326"/>
          </a:xfrm>
          <a:prstGeom prst="rect">
            <a:avLst/>
          </a:prstGeom>
          <a:noFill/>
        </p:spPr>
        <p:txBody>
          <a:bodyPr wrap="square" rtlCol="0">
            <a:spAutoFit/>
          </a:bodyPr>
          <a:lstStyle/>
          <a:p>
            <a:pPr marL="97200" algn="ctr">
              <a:spcBef>
                <a:spcPts val="1800"/>
              </a:spcBef>
            </a:pPr>
            <a:r>
              <a:rPr lang="fr-FR" sz="3600" dirty="0">
                <a:solidFill>
                  <a:schemeClr val="bg1"/>
                </a:solidFill>
                <a:latin typeface="Arial Black" panose="020B0A04020102020204" pitchFamily="34" charset="0"/>
              </a:rPr>
              <a:t>LUTTER CONTRE LA MULTIPLICATION DES MOUSTIQUES</a:t>
            </a:r>
            <a:endParaRPr lang="fr-FR" sz="2400" dirty="0">
              <a:solidFill>
                <a:schemeClr val="bg1"/>
              </a:solidFill>
              <a:latin typeface="Arial Black" panose="020B0A040201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4029" y="554898"/>
            <a:ext cx="2748470" cy="2648323"/>
          </a:xfrm>
          <a:prstGeom prst="rect">
            <a:avLst/>
          </a:prstGeom>
        </p:spPr>
      </p:pic>
      <p:pic>
        <p:nvPicPr>
          <p:cNvPr id="5" name="Son enregistré">
            <a:hlinkClick r:id="" action="ppaction://media"/>
            <a:extLst>
              <a:ext uri="{FF2B5EF4-FFF2-40B4-BE49-F238E27FC236}">
                <a16:creationId xmlns:a16="http://schemas.microsoft.com/office/drawing/2014/main" id="{CA8FABA5-6BF7-7DCF-13C7-1EDE36363B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345617582"/>
      </p:ext>
    </p:extLst>
  </p:cSld>
  <p:clrMapOvr>
    <a:masterClrMapping/>
  </p:clrMapOvr>
  <mc:AlternateContent xmlns:mc="http://schemas.openxmlformats.org/markup-compatibility/2006" xmlns:p14="http://schemas.microsoft.com/office/powerpoint/2010/main">
    <mc:Choice Requires="p14">
      <p:transition spd="med" p14:dur="700" advTm="11823">
        <p:fade/>
      </p:transition>
    </mc:Choice>
    <mc:Fallback xmlns="">
      <p:transition spd="med" advTm="118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736147" y="1117246"/>
            <a:ext cx="9228685" cy="4481985"/>
            <a:chOff x="1578588" y="1264894"/>
            <a:chExt cx="7543800" cy="3663707"/>
          </a:xfrm>
          <a:effectLst>
            <a:outerShdw dist="101600" dir="7920000" algn="ctr" rotWithShape="0">
              <a:schemeClr val="tx1">
                <a:alpha val="25000"/>
              </a:schemeClr>
            </a:outerShdw>
          </a:effectLst>
        </p:grpSpPr>
        <p:sp>
          <p:nvSpPr>
            <p:cNvPr id="36" name="Rounded Rectangle 35"/>
            <p:cNvSpPr/>
            <p:nvPr/>
          </p:nvSpPr>
          <p:spPr>
            <a:xfrm rot="21231020">
              <a:off x="1578588" y="188060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496467" y="1264894"/>
              <a:ext cx="1126106" cy="1126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0" name="Rectangle 29"/>
          <p:cNvSpPr/>
          <p:nvPr/>
        </p:nvSpPr>
        <p:spPr>
          <a:xfrm rot="20974157">
            <a:off x="-604969" y="635389"/>
            <a:ext cx="11984987" cy="1004823"/>
          </a:xfrm>
          <a:prstGeom prst="rect">
            <a:avLst/>
          </a:prstGeom>
          <a:solidFill>
            <a:srgbClr val="C00000"/>
          </a:solidFill>
          <a:ln>
            <a:solidFill>
              <a:schemeClr val="bg1"/>
            </a:solidFill>
          </a:ln>
          <a:effectLst>
            <a:outerShdw dist="330200" dir="7620000" sx="92000" sy="92000" algn="ctr" rotWithShape="0">
              <a:schemeClr val="tx1">
                <a:lumMod val="50000"/>
                <a:lumOff val="5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20952027">
            <a:off x="110113" y="548582"/>
            <a:ext cx="13046986" cy="646331"/>
          </a:xfrm>
          <a:prstGeom prst="rect">
            <a:avLst/>
          </a:prstGeom>
        </p:spPr>
        <p:txBody>
          <a:bodyPr wrap="square">
            <a:spAutoFit/>
          </a:bodyPr>
          <a:lstStyle/>
          <a:p>
            <a:pPr>
              <a:spcBef>
                <a:spcPts val="1800"/>
              </a:spcBef>
            </a:pPr>
            <a:r>
              <a:rPr lang="fr-FR" sz="3600" dirty="0">
                <a:solidFill>
                  <a:schemeClr val="bg1"/>
                </a:solidFill>
                <a:latin typeface="Androgyne" panose="05080000000003050000" pitchFamily="82" charset="0"/>
              </a:rPr>
              <a:t>Lutter contre la multiplication des moustiques</a:t>
            </a:r>
            <a:endParaRPr lang="fr-FR" sz="3600" cap="all" dirty="0">
              <a:solidFill>
                <a:schemeClr val="bg1"/>
              </a:solidFill>
              <a:latin typeface="Arial Black" panose="020B0A04020102020204" pitchFamily="34" charset="0"/>
            </a:endParaRPr>
          </a:p>
        </p:txBody>
      </p:sp>
      <p:sp>
        <p:nvSpPr>
          <p:cNvPr id="4" name="TextBox 3"/>
          <p:cNvSpPr txBox="1"/>
          <p:nvPr/>
        </p:nvSpPr>
        <p:spPr>
          <a:xfrm>
            <a:off x="3386103" y="2862284"/>
            <a:ext cx="7678076" cy="2139047"/>
          </a:xfrm>
          <a:prstGeom prst="rect">
            <a:avLst/>
          </a:prstGeom>
          <a:noFill/>
        </p:spPr>
        <p:txBody>
          <a:bodyPr wrap="square" rtlCol="0">
            <a:spAutoFit/>
          </a:bodyPr>
          <a:lstStyle/>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Eliminer les eaux stagnantes</a:t>
            </a:r>
          </a:p>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Vider les coupelles sous les plantes</a:t>
            </a:r>
          </a:p>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Vider tous les petits récipients</a:t>
            </a:r>
          </a:p>
          <a:p>
            <a:pPr marL="554400" indent="-457200">
              <a:spcBef>
                <a:spcPts val="1800"/>
              </a:spcBef>
              <a:buFont typeface="Arial" panose="020B0604020202020204" pitchFamily="34" charset="0"/>
              <a:buChar char="•"/>
            </a:pPr>
            <a:r>
              <a:rPr lang="fr-FR" sz="2200" dirty="0">
                <a:solidFill>
                  <a:schemeClr val="accent6">
                    <a:lumMod val="75000"/>
                  </a:schemeClr>
                </a:solidFill>
                <a:latin typeface="Arial Black" panose="020B0A04020102020204" pitchFamily="34" charset="0"/>
              </a:rPr>
              <a:t>Empêcher l’eau de « stagner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2" y="2237683"/>
            <a:ext cx="4170580" cy="4170580"/>
          </a:xfrm>
          <a:prstGeom prst="rect">
            <a:avLst/>
          </a:prstGeom>
        </p:spPr>
      </p:pic>
      <p:sp>
        <p:nvSpPr>
          <p:cNvPr id="18" name="Rectangle 17"/>
          <p:cNvSpPr/>
          <p:nvPr/>
        </p:nvSpPr>
        <p:spPr>
          <a:xfrm>
            <a:off x="2759360" y="2021977"/>
            <a:ext cx="7431183" cy="830997"/>
          </a:xfrm>
          <a:prstGeom prst="rect">
            <a:avLst/>
          </a:prstGeom>
        </p:spPr>
        <p:txBody>
          <a:bodyPr wrap="square">
            <a:spAutoFit/>
          </a:bodyPr>
          <a:lstStyle/>
          <a:p>
            <a:pPr algn="ctr"/>
            <a:r>
              <a:rPr lang="fr-FR" sz="4800" cap="all" dirty="0">
                <a:solidFill>
                  <a:schemeClr val="accent6">
                    <a:lumMod val="75000"/>
                  </a:schemeClr>
                </a:solidFill>
                <a:latin typeface="Arial Black" panose="020B0A04020102020204" pitchFamily="34" charset="0"/>
              </a:rPr>
              <a:t>COMMENT ?</a:t>
            </a:r>
            <a:endParaRPr lang="fr-FR" sz="4800" cap="all" dirty="0">
              <a:solidFill>
                <a:srgbClr val="C00000"/>
              </a:solidFill>
              <a:latin typeface="Arial Black" panose="020B0A04020102020204" pitchFamily="34"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22287">
            <a:off x="1841027" y="4910177"/>
            <a:ext cx="2260054" cy="2260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Son enregistré">
            <a:hlinkClick r:id="" action="ppaction://media"/>
            <a:extLst>
              <a:ext uri="{FF2B5EF4-FFF2-40B4-BE49-F238E27FC236}">
                <a16:creationId xmlns:a16="http://schemas.microsoft.com/office/drawing/2014/main" id="{D00B6F25-B640-F6F3-E844-77D982880F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741310691"/>
      </p:ext>
    </p:extLst>
  </p:cSld>
  <p:clrMapOvr>
    <a:masterClrMapping/>
  </p:clrMapOvr>
  <mc:AlternateContent xmlns:mc="http://schemas.openxmlformats.org/markup-compatibility/2006" xmlns:p14="http://schemas.microsoft.com/office/powerpoint/2010/main">
    <mc:Choice Requires="p14">
      <p:transition spd="med" p14:dur="700" advTm="25918">
        <p:fade/>
      </p:transition>
    </mc:Choice>
    <mc:Fallback xmlns="">
      <p:transition spd="med" advTm="259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736147" y="1117246"/>
            <a:ext cx="9228685" cy="4481985"/>
            <a:chOff x="1578588" y="1264894"/>
            <a:chExt cx="7543800" cy="3663707"/>
          </a:xfrm>
          <a:effectLst>
            <a:outerShdw dist="101600" dir="7920000" algn="ctr" rotWithShape="0">
              <a:schemeClr val="tx1">
                <a:alpha val="25000"/>
              </a:schemeClr>
            </a:outerShdw>
          </a:effectLst>
        </p:grpSpPr>
        <p:sp>
          <p:nvSpPr>
            <p:cNvPr id="36" name="Rounded Rectangle 35"/>
            <p:cNvSpPr/>
            <p:nvPr/>
          </p:nvSpPr>
          <p:spPr>
            <a:xfrm rot="21231020">
              <a:off x="1578588" y="188060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496467" y="1264894"/>
              <a:ext cx="1126106" cy="1126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0" name="Rectangle 29"/>
          <p:cNvSpPr/>
          <p:nvPr/>
        </p:nvSpPr>
        <p:spPr>
          <a:xfrm rot="20974157">
            <a:off x="-612719" y="690018"/>
            <a:ext cx="11394263" cy="865290"/>
          </a:xfrm>
          <a:prstGeom prst="rect">
            <a:avLst/>
          </a:prstGeom>
          <a:solidFill>
            <a:srgbClr val="C00000"/>
          </a:solidFill>
          <a:ln>
            <a:solidFill>
              <a:schemeClr val="bg1"/>
            </a:solidFill>
          </a:ln>
          <a:effectLst>
            <a:outerShdw dist="330200" dir="7620000" sx="92000" sy="92000" algn="ctr" rotWithShape="0">
              <a:schemeClr val="tx1">
                <a:lumMod val="50000"/>
                <a:lumOff val="5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20952027">
            <a:off x="314601" y="592114"/>
            <a:ext cx="11759918" cy="584775"/>
          </a:xfrm>
          <a:prstGeom prst="rect">
            <a:avLst/>
          </a:prstGeom>
        </p:spPr>
        <p:txBody>
          <a:bodyPr wrap="square">
            <a:spAutoFit/>
          </a:bodyPr>
          <a:lstStyle/>
          <a:p>
            <a:pPr>
              <a:spcBef>
                <a:spcPts val="1800"/>
              </a:spcBef>
            </a:pPr>
            <a:r>
              <a:rPr lang="fr-FR" sz="3200" dirty="0">
                <a:solidFill>
                  <a:schemeClr val="bg1"/>
                </a:solidFill>
                <a:latin typeface="Androgyne" panose="05080000000003050000" pitchFamily="82" charset="0"/>
              </a:rPr>
              <a:t>Lutter contre la multiplication des moustiques</a:t>
            </a:r>
            <a:endParaRPr lang="fr-FR" sz="3200" cap="all" dirty="0">
              <a:solidFill>
                <a:schemeClr val="bg1"/>
              </a:solidFill>
              <a:latin typeface="Arial Black" panose="020B0A04020102020204" pitchFamily="34" charset="0"/>
            </a:endParaRPr>
          </a:p>
        </p:txBody>
      </p:sp>
      <p:sp>
        <p:nvSpPr>
          <p:cNvPr id="4" name="TextBox 3"/>
          <p:cNvSpPr txBox="1"/>
          <p:nvPr/>
        </p:nvSpPr>
        <p:spPr>
          <a:xfrm>
            <a:off x="4338741" y="2926767"/>
            <a:ext cx="6053704" cy="2015936"/>
          </a:xfrm>
          <a:prstGeom prst="rect">
            <a:avLst/>
          </a:prstGeom>
          <a:noFill/>
        </p:spPr>
        <p:txBody>
          <a:bodyPr wrap="square" rtlCol="0">
            <a:spAutoFit/>
          </a:bodyPr>
          <a:lstStyle/>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Entretenir les gouttières et caniveaux</a:t>
            </a:r>
          </a:p>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Enlever les feuilles </a:t>
            </a:r>
            <a:br>
              <a:rPr lang="fr-FR" sz="2200" dirty="0">
                <a:solidFill>
                  <a:schemeClr val="tx1">
                    <a:lumMod val="75000"/>
                    <a:lumOff val="25000"/>
                  </a:schemeClr>
                </a:solidFill>
                <a:latin typeface="Arial Black" panose="020B0A04020102020204" pitchFamily="34" charset="0"/>
              </a:rPr>
            </a:br>
            <a:r>
              <a:rPr lang="fr-FR" sz="2200" dirty="0">
                <a:solidFill>
                  <a:schemeClr val="tx1">
                    <a:lumMod val="75000"/>
                    <a:lumOff val="25000"/>
                  </a:schemeClr>
                </a:solidFill>
                <a:latin typeface="Arial Black" panose="020B0A04020102020204" pitchFamily="34" charset="0"/>
              </a:rPr>
              <a:t>et tout ce qui empêche l’eau </a:t>
            </a:r>
            <a:br>
              <a:rPr lang="fr-FR" sz="2200" dirty="0">
                <a:solidFill>
                  <a:schemeClr val="tx1">
                    <a:lumMod val="75000"/>
                    <a:lumOff val="25000"/>
                  </a:schemeClr>
                </a:solidFill>
                <a:latin typeface="Arial Black" panose="020B0A04020102020204" pitchFamily="34" charset="0"/>
              </a:rPr>
            </a:br>
            <a:r>
              <a:rPr lang="fr-FR" sz="2200" dirty="0">
                <a:solidFill>
                  <a:schemeClr val="tx1">
                    <a:lumMod val="75000"/>
                    <a:lumOff val="25000"/>
                  </a:schemeClr>
                </a:solidFill>
                <a:latin typeface="Arial Black" panose="020B0A04020102020204" pitchFamily="34" charset="0"/>
              </a:rPr>
              <a:t>de s’écouler</a:t>
            </a:r>
            <a:endParaRPr lang="fr-FR" sz="2200" dirty="0">
              <a:solidFill>
                <a:schemeClr val="accent6">
                  <a:lumMod val="75000"/>
                </a:schemeClr>
              </a:solidFill>
              <a:latin typeface="Arial Black" panose="020B0A04020102020204" pitchFamily="34" charset="0"/>
            </a:endParaRPr>
          </a:p>
        </p:txBody>
      </p:sp>
      <p:sp>
        <p:nvSpPr>
          <p:cNvPr id="18" name="Rectangle 17"/>
          <p:cNvSpPr/>
          <p:nvPr/>
        </p:nvSpPr>
        <p:spPr>
          <a:xfrm>
            <a:off x="3548041" y="2122800"/>
            <a:ext cx="7431183" cy="830997"/>
          </a:xfrm>
          <a:prstGeom prst="rect">
            <a:avLst/>
          </a:prstGeom>
        </p:spPr>
        <p:txBody>
          <a:bodyPr wrap="square">
            <a:spAutoFit/>
          </a:bodyPr>
          <a:lstStyle/>
          <a:p>
            <a:pPr algn="ctr"/>
            <a:r>
              <a:rPr lang="fr-FR" sz="4800" cap="all" dirty="0">
                <a:solidFill>
                  <a:schemeClr val="accent6">
                    <a:lumMod val="75000"/>
                  </a:schemeClr>
                </a:solidFill>
                <a:latin typeface="Arial Black" panose="020B0A04020102020204" pitchFamily="34" charset="0"/>
              </a:rPr>
              <a:t>COMMENT ?</a:t>
            </a:r>
            <a:endParaRPr lang="fr-FR" sz="4800" cap="all" dirty="0">
              <a:solidFill>
                <a:srgbClr val="C00000"/>
              </a:solidFill>
              <a:latin typeface="Arial Black" panose="020B0A04020102020204" pitchFamily="34" charset="0"/>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5714" t="11972" r="10572"/>
          <a:stretch/>
        </p:blipFill>
        <p:spPr>
          <a:xfrm rot="21288603">
            <a:off x="485287" y="2075516"/>
            <a:ext cx="3936692" cy="2860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4737" r="11263"/>
          <a:stretch/>
        </p:blipFill>
        <p:spPr>
          <a:xfrm rot="660566">
            <a:off x="898961" y="4401249"/>
            <a:ext cx="2048008" cy="2021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24672">
            <a:off x="2719860" y="5139313"/>
            <a:ext cx="2393730" cy="1848539"/>
          </a:xfrm>
          <a:prstGeom prst="rect">
            <a:avLst/>
          </a:prstGeom>
          <a:solidFill>
            <a:srgbClr val="FFFFFF">
              <a:shade val="85000"/>
            </a:srgbClr>
          </a:solidFill>
          <a:ln w="88900" cap="sq">
            <a:solidFill>
              <a:srgbClr val="FFFFFF"/>
            </a:solidFill>
            <a:miter lim="800000"/>
          </a:ln>
          <a:effectLst>
            <a:outerShdw dist="18000" dir="5400000" algn="tl" rotWithShape="0">
              <a:srgbClr val="000000">
                <a:alpha val="26000"/>
              </a:srgbClr>
            </a:outerShdw>
          </a:effectLst>
          <a:scene3d>
            <a:camera prst="orthographicFront"/>
            <a:lightRig rig="twoPt" dir="t">
              <a:rot lat="0" lon="0" rev="7200000"/>
            </a:lightRig>
          </a:scene3d>
          <a:sp3d>
            <a:bevelT w="25400" h="19050"/>
            <a:contourClr>
              <a:srgbClr val="FFFFFF"/>
            </a:contourClr>
          </a:sp3d>
        </p:spPr>
      </p:pic>
      <p:pic>
        <p:nvPicPr>
          <p:cNvPr id="6" name="Son enregistré">
            <a:hlinkClick r:id="" action="ppaction://media"/>
            <a:extLst>
              <a:ext uri="{FF2B5EF4-FFF2-40B4-BE49-F238E27FC236}">
                <a16:creationId xmlns:a16="http://schemas.microsoft.com/office/drawing/2014/main" id="{5E2D5EEA-F27A-8BBA-67BD-0116C7B29E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1095225277"/>
      </p:ext>
    </p:extLst>
  </p:cSld>
  <p:clrMapOvr>
    <a:masterClrMapping/>
  </p:clrMapOvr>
  <mc:AlternateContent xmlns:mc="http://schemas.openxmlformats.org/markup-compatibility/2006" xmlns:p14="http://schemas.microsoft.com/office/powerpoint/2010/main">
    <mc:Choice Requires="p14">
      <p:transition spd="med" p14:dur="700" advTm="7412">
        <p:fade/>
      </p:transition>
    </mc:Choice>
    <mc:Fallback xmlns="">
      <p:transition spd="med" advTm="74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736147" y="1117246"/>
            <a:ext cx="9228685" cy="4481985"/>
            <a:chOff x="1578588" y="1264894"/>
            <a:chExt cx="7543800" cy="3663707"/>
          </a:xfrm>
          <a:effectLst>
            <a:outerShdw dist="101600" dir="7920000" algn="ctr" rotWithShape="0">
              <a:schemeClr val="tx1">
                <a:alpha val="25000"/>
              </a:schemeClr>
            </a:outerShdw>
          </a:effectLst>
        </p:grpSpPr>
        <p:sp>
          <p:nvSpPr>
            <p:cNvPr id="36" name="Rounded Rectangle 35"/>
            <p:cNvSpPr/>
            <p:nvPr/>
          </p:nvSpPr>
          <p:spPr>
            <a:xfrm rot="21231020">
              <a:off x="1578588" y="188060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496467" y="1264894"/>
              <a:ext cx="1126106" cy="1126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extBox 3"/>
          <p:cNvSpPr txBox="1"/>
          <p:nvPr/>
        </p:nvSpPr>
        <p:spPr>
          <a:xfrm>
            <a:off x="3991171" y="3048952"/>
            <a:ext cx="6053704" cy="1338828"/>
          </a:xfrm>
          <a:prstGeom prst="rect">
            <a:avLst/>
          </a:prstGeom>
          <a:noFill/>
        </p:spPr>
        <p:txBody>
          <a:bodyPr wrap="square" rtlCol="0">
            <a:spAutoFit/>
          </a:bodyPr>
          <a:lstStyle/>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Couvrir les réservoirs d’eau</a:t>
            </a:r>
          </a:p>
          <a:p>
            <a:pPr marL="554400" indent="-457200">
              <a:spcBef>
                <a:spcPts val="1800"/>
              </a:spcBef>
              <a:buFont typeface="Arial" panose="020B0604020202020204" pitchFamily="34" charset="0"/>
              <a:buChar char="•"/>
            </a:pPr>
            <a:r>
              <a:rPr lang="fr-FR" sz="2200" dirty="0">
                <a:solidFill>
                  <a:schemeClr val="tx1">
                    <a:lumMod val="75000"/>
                    <a:lumOff val="25000"/>
                  </a:schemeClr>
                </a:solidFill>
                <a:latin typeface="Arial Black" panose="020B0A04020102020204" pitchFamily="34" charset="0"/>
              </a:rPr>
              <a:t>Fermer avec un couvercle ou couvrir avec une moustiquaire</a:t>
            </a:r>
            <a:endParaRPr lang="fr-FR" sz="2200" dirty="0">
              <a:solidFill>
                <a:schemeClr val="accent6">
                  <a:lumMod val="75000"/>
                </a:schemeClr>
              </a:solidFill>
              <a:latin typeface="Arial Black" panose="020B0A04020102020204" pitchFamily="34" charset="0"/>
            </a:endParaRPr>
          </a:p>
        </p:txBody>
      </p:sp>
      <p:sp>
        <p:nvSpPr>
          <p:cNvPr id="18" name="Rectangle 17"/>
          <p:cNvSpPr/>
          <p:nvPr/>
        </p:nvSpPr>
        <p:spPr>
          <a:xfrm>
            <a:off x="3136900" y="2028825"/>
            <a:ext cx="7431183" cy="830997"/>
          </a:xfrm>
          <a:prstGeom prst="rect">
            <a:avLst/>
          </a:prstGeom>
        </p:spPr>
        <p:txBody>
          <a:bodyPr wrap="square">
            <a:spAutoFit/>
          </a:bodyPr>
          <a:lstStyle/>
          <a:p>
            <a:pPr algn="ctr"/>
            <a:r>
              <a:rPr lang="fr-FR" sz="4800" cap="all" dirty="0">
                <a:solidFill>
                  <a:schemeClr val="accent6">
                    <a:lumMod val="75000"/>
                  </a:schemeClr>
                </a:solidFill>
                <a:latin typeface="Arial Black" panose="020B0A04020102020204" pitchFamily="34" charset="0"/>
              </a:rPr>
              <a:t>COMMENT ?</a:t>
            </a:r>
            <a:endParaRPr lang="fr-FR" sz="4800" cap="all" dirty="0">
              <a:solidFill>
                <a:srgbClr val="C00000"/>
              </a:solidFill>
              <a:latin typeface="Arial Black" panose="020B0A040201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7903">
            <a:off x="1125528" y="1545436"/>
            <a:ext cx="2704101" cy="4056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46475">
            <a:off x="1378953" y="4385439"/>
            <a:ext cx="3129021" cy="2086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rot="20974157">
            <a:off x="-612719" y="690018"/>
            <a:ext cx="11394263" cy="865290"/>
          </a:xfrm>
          <a:prstGeom prst="rect">
            <a:avLst/>
          </a:prstGeom>
          <a:solidFill>
            <a:srgbClr val="C00000"/>
          </a:solidFill>
          <a:ln>
            <a:solidFill>
              <a:schemeClr val="bg1"/>
            </a:solidFill>
          </a:ln>
          <a:effectLst>
            <a:outerShdw dist="330200" dir="7620000" sx="92000" sy="92000" algn="ctr" rotWithShape="0">
              <a:schemeClr val="tx1">
                <a:lumMod val="50000"/>
                <a:lumOff val="5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rot="20952027">
            <a:off x="314601" y="592114"/>
            <a:ext cx="11759918" cy="584775"/>
          </a:xfrm>
          <a:prstGeom prst="rect">
            <a:avLst/>
          </a:prstGeom>
        </p:spPr>
        <p:txBody>
          <a:bodyPr wrap="square">
            <a:spAutoFit/>
          </a:bodyPr>
          <a:lstStyle/>
          <a:p>
            <a:pPr>
              <a:spcBef>
                <a:spcPts val="1800"/>
              </a:spcBef>
            </a:pPr>
            <a:r>
              <a:rPr lang="fr-FR" sz="3200" dirty="0">
                <a:solidFill>
                  <a:schemeClr val="bg1"/>
                </a:solidFill>
                <a:latin typeface="Androgyne" panose="05080000000003050000" pitchFamily="82" charset="0"/>
              </a:rPr>
              <a:t>Lutter contre la multiplication des moustiques</a:t>
            </a:r>
            <a:endParaRPr lang="fr-FR" sz="3200" cap="all" dirty="0">
              <a:solidFill>
                <a:schemeClr val="bg1"/>
              </a:solidFill>
              <a:latin typeface="Arial Black" panose="020B0A04020102020204" pitchFamily="34" charset="0"/>
            </a:endParaRPr>
          </a:p>
        </p:txBody>
      </p:sp>
      <p:pic>
        <p:nvPicPr>
          <p:cNvPr id="6" name="Son enregistré">
            <a:hlinkClick r:id="" action="ppaction://media"/>
            <a:extLst>
              <a:ext uri="{FF2B5EF4-FFF2-40B4-BE49-F238E27FC236}">
                <a16:creationId xmlns:a16="http://schemas.microsoft.com/office/drawing/2014/main" id="{FC0E6E3B-9AF3-42C2-8AF5-A1A8FF2176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3116333215"/>
      </p:ext>
    </p:extLst>
  </p:cSld>
  <p:clrMapOvr>
    <a:masterClrMapping/>
  </p:clrMapOvr>
  <mc:AlternateContent xmlns:mc="http://schemas.openxmlformats.org/markup-compatibility/2006" xmlns:p14="http://schemas.microsoft.com/office/powerpoint/2010/main">
    <mc:Choice Requires="p14">
      <p:transition spd="med" p14:dur="700" advTm="13820">
        <p:fade/>
      </p:transition>
    </mc:Choice>
    <mc:Fallback xmlns="">
      <p:transition spd="med" advTm="138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1574798" y="1850051"/>
            <a:ext cx="7543800" cy="3048000"/>
            <a:chOff x="1574798" y="1850051"/>
            <a:chExt cx="7543800" cy="3048000"/>
          </a:xfrm>
          <a:effectLst>
            <a:outerShdw dist="101600" dir="7920000" algn="ctr" rotWithShape="0">
              <a:schemeClr val="tx1">
                <a:alpha val="25000"/>
              </a:schemeClr>
            </a:outerShdw>
          </a:effectLst>
        </p:grpSpPr>
        <p:sp>
          <p:nvSpPr>
            <p:cNvPr id="36" name="Rounded Rectangle 35"/>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255798" y="2291473"/>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271276" y="2807807"/>
            <a:ext cx="10113526" cy="1569660"/>
          </a:xfrm>
          <a:prstGeom prst="rect">
            <a:avLst/>
          </a:prstGeom>
        </p:spPr>
        <p:txBody>
          <a:bodyPr wrap="square">
            <a:spAutoFit/>
          </a:bodyPr>
          <a:lstStyle/>
          <a:p>
            <a:pPr algn="ctr"/>
            <a:r>
              <a:rPr lang="fr-FR" sz="4800" cap="all" dirty="0">
                <a:solidFill>
                  <a:schemeClr val="accent6">
                    <a:lumMod val="75000"/>
                  </a:schemeClr>
                </a:solidFill>
                <a:latin typeface="Arial Black" panose="020B0A04020102020204" pitchFamily="34" charset="0"/>
              </a:rPr>
              <a:t>COMMENT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
        <p:nvSpPr>
          <p:cNvPr id="3" name="Rectangle 2"/>
          <p:cNvSpPr/>
          <p:nvPr/>
        </p:nvSpPr>
        <p:spPr>
          <a:xfrm>
            <a:off x="276077" y="3746848"/>
            <a:ext cx="10108725" cy="27809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extBox 22"/>
          <p:cNvSpPr txBox="1"/>
          <p:nvPr/>
        </p:nvSpPr>
        <p:spPr>
          <a:xfrm>
            <a:off x="271276" y="4554555"/>
            <a:ext cx="10113525" cy="1200329"/>
          </a:xfrm>
          <a:prstGeom prst="rect">
            <a:avLst/>
          </a:prstGeom>
          <a:noFill/>
        </p:spPr>
        <p:txBody>
          <a:bodyPr wrap="square" rtlCol="0">
            <a:spAutoFit/>
          </a:bodyPr>
          <a:lstStyle/>
          <a:p>
            <a:pPr marL="97200" algn="ctr">
              <a:spcBef>
                <a:spcPts val="1800"/>
              </a:spcBef>
            </a:pPr>
            <a:r>
              <a:rPr lang="fr-FR" sz="3600" cap="all" dirty="0">
                <a:solidFill>
                  <a:schemeClr val="bg1"/>
                </a:solidFill>
                <a:latin typeface="Arial Black" panose="020B0A04020102020204" pitchFamily="34" charset="0"/>
              </a:rPr>
              <a:t>Empêcher les moustiques </a:t>
            </a:r>
            <a:br>
              <a:rPr lang="fr-FR" sz="3600" cap="all" dirty="0">
                <a:solidFill>
                  <a:schemeClr val="bg1"/>
                </a:solidFill>
                <a:latin typeface="Arial Black" panose="020B0A04020102020204" pitchFamily="34" charset="0"/>
              </a:rPr>
            </a:br>
            <a:r>
              <a:rPr lang="fr-FR" sz="3600" cap="all" dirty="0">
                <a:solidFill>
                  <a:schemeClr val="bg1"/>
                </a:solidFill>
                <a:latin typeface="Arial Black" panose="020B0A04020102020204" pitchFamily="34" charset="0"/>
              </a:rPr>
              <a:t>de se reproduire</a:t>
            </a:r>
            <a:endParaRPr lang="fr-FR" sz="2400" cap="all" dirty="0">
              <a:solidFill>
                <a:schemeClr val="bg1"/>
              </a:solidFill>
              <a:latin typeface="Arial Black" panose="020B0A04020102020204" pitchFamily="34"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4029" y="554898"/>
            <a:ext cx="2748470" cy="2648323"/>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19170">
            <a:off x="952605" y="1438253"/>
            <a:ext cx="1434080" cy="1381826"/>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19170">
            <a:off x="2057825" y="621936"/>
            <a:ext cx="1003484" cy="966920"/>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19170">
            <a:off x="9238294" y="2743146"/>
            <a:ext cx="787602" cy="758904"/>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9170">
            <a:off x="6527750" y="1125407"/>
            <a:ext cx="480358" cy="462855"/>
          </a:xfrm>
          <a:prstGeom prst="rect">
            <a:avLst/>
          </a:prstGeom>
        </p:spPr>
      </p:pic>
      <p:pic>
        <p:nvPicPr>
          <p:cNvPr id="5" name="Son enregistré">
            <a:hlinkClick r:id="" action="ppaction://media"/>
            <a:extLst>
              <a:ext uri="{FF2B5EF4-FFF2-40B4-BE49-F238E27FC236}">
                <a16:creationId xmlns:a16="http://schemas.microsoft.com/office/drawing/2014/main" id="{060A8161-AE86-461F-64C7-E67D12A62B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4014705787"/>
      </p:ext>
    </p:extLst>
  </p:cSld>
  <p:clrMapOvr>
    <a:masterClrMapping/>
  </p:clrMapOvr>
  <mc:AlternateContent xmlns:mc="http://schemas.openxmlformats.org/markup-compatibility/2006" xmlns:p14="http://schemas.microsoft.com/office/powerpoint/2010/main">
    <mc:Choice Requires="p14">
      <p:transition spd="med" p14:dur="700" advTm="6088">
        <p:fade/>
      </p:transition>
    </mc:Choice>
    <mc:Fallback xmlns="">
      <p:transition spd="med" advTm="60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35" name="Group 34"/>
          <p:cNvGrpSpPr/>
          <p:nvPr/>
        </p:nvGrpSpPr>
        <p:grpSpPr>
          <a:xfrm>
            <a:off x="1574798" y="1850051"/>
            <a:ext cx="7543800" cy="3048000"/>
            <a:chOff x="1574798" y="1850051"/>
            <a:chExt cx="7543800" cy="3048000"/>
          </a:xfrm>
          <a:effectLst>
            <a:outerShdw dist="101600" dir="7920000" algn="ctr" rotWithShape="0">
              <a:schemeClr val="tx1">
                <a:alpha val="25000"/>
              </a:schemeClr>
            </a:outerShdw>
          </a:effectLst>
        </p:grpSpPr>
        <p:sp>
          <p:nvSpPr>
            <p:cNvPr id="36" name="Rounded Rectangle 35"/>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2255798" y="2291473"/>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Rectangle 2"/>
          <p:cNvSpPr/>
          <p:nvPr/>
        </p:nvSpPr>
        <p:spPr>
          <a:xfrm>
            <a:off x="276077" y="3746848"/>
            <a:ext cx="10108725" cy="2780964"/>
          </a:xfrm>
          <a:prstGeom prst="rect">
            <a:avLst/>
          </a:prstGeom>
          <a:solidFill>
            <a:srgbClr val="9F5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extBox 22"/>
          <p:cNvSpPr txBox="1"/>
          <p:nvPr/>
        </p:nvSpPr>
        <p:spPr>
          <a:xfrm>
            <a:off x="271276" y="4554555"/>
            <a:ext cx="10113525" cy="1200329"/>
          </a:xfrm>
          <a:prstGeom prst="rect">
            <a:avLst/>
          </a:prstGeom>
          <a:noFill/>
        </p:spPr>
        <p:txBody>
          <a:bodyPr wrap="square" rtlCol="0">
            <a:spAutoFit/>
          </a:bodyPr>
          <a:lstStyle/>
          <a:p>
            <a:pPr marL="97200" algn="ctr">
              <a:spcBef>
                <a:spcPts val="1800"/>
              </a:spcBef>
            </a:pPr>
            <a:r>
              <a:rPr lang="fr-FR" sz="3600" cap="all" dirty="0">
                <a:solidFill>
                  <a:schemeClr val="bg1"/>
                </a:solidFill>
                <a:latin typeface="Arial Black" panose="020B0A04020102020204" pitchFamily="34" charset="0"/>
              </a:rPr>
              <a:t>LIMITER les lieux de repos </a:t>
            </a:r>
            <a:br>
              <a:rPr lang="fr-FR" sz="3600" cap="all" dirty="0">
                <a:solidFill>
                  <a:schemeClr val="bg1"/>
                </a:solidFill>
                <a:latin typeface="Arial Black" panose="020B0A04020102020204" pitchFamily="34" charset="0"/>
              </a:rPr>
            </a:br>
            <a:r>
              <a:rPr lang="fr-FR" sz="3600" cap="all" dirty="0">
                <a:solidFill>
                  <a:schemeClr val="bg1"/>
                </a:solidFill>
                <a:latin typeface="Arial Black" panose="020B0A04020102020204" pitchFamily="34" charset="0"/>
              </a:rPr>
              <a:t>des moustiques adultes</a:t>
            </a:r>
            <a:endParaRPr lang="fr-FR" sz="2400" cap="all" dirty="0">
              <a:solidFill>
                <a:schemeClr val="bg1"/>
              </a:solidFill>
              <a:latin typeface="Arial Black" panose="020B0A040201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82310">
            <a:off x="706935" y="1985417"/>
            <a:ext cx="2336500" cy="1752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32731">
            <a:off x="7548803" y="2264551"/>
            <a:ext cx="2839346" cy="1891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9ADEDEA2-EBBD-6358-9526-6F5AF2FB887D}"/>
              </a:ext>
            </a:extLst>
          </p:cNvPr>
          <p:cNvSpPr/>
          <p:nvPr/>
        </p:nvSpPr>
        <p:spPr>
          <a:xfrm>
            <a:off x="271276" y="2807807"/>
            <a:ext cx="10113526" cy="1569660"/>
          </a:xfrm>
          <a:prstGeom prst="rect">
            <a:avLst/>
          </a:prstGeom>
        </p:spPr>
        <p:txBody>
          <a:bodyPr wrap="square">
            <a:spAutoFit/>
          </a:bodyPr>
          <a:lstStyle/>
          <a:p>
            <a:pPr algn="ctr"/>
            <a:r>
              <a:rPr lang="fr-FR" sz="4800" cap="all" dirty="0">
                <a:solidFill>
                  <a:schemeClr val="accent6">
                    <a:lumMod val="75000"/>
                  </a:schemeClr>
                </a:solidFill>
                <a:latin typeface="Arial Black" panose="020B0A04020102020204" pitchFamily="34" charset="0"/>
              </a:rPr>
              <a:t>COMMENT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pic>
        <p:nvPicPr>
          <p:cNvPr id="7" name="Son enregistré">
            <a:hlinkClick r:id="" action="ppaction://media"/>
            <a:extLst>
              <a:ext uri="{FF2B5EF4-FFF2-40B4-BE49-F238E27FC236}">
                <a16:creationId xmlns:a16="http://schemas.microsoft.com/office/drawing/2014/main" id="{3D2E34C3-F402-66A8-F960-FEA00CD3EC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2886812740"/>
      </p:ext>
    </p:extLst>
  </p:cSld>
  <p:clrMapOvr>
    <a:masterClrMapping/>
  </p:clrMapOvr>
  <mc:AlternateContent xmlns:mc="http://schemas.openxmlformats.org/markup-compatibility/2006" xmlns:p14="http://schemas.microsoft.com/office/powerpoint/2010/main">
    <mc:Choice Requires="p14">
      <p:transition spd="med" p14:dur="700" advTm="20833">
        <p:fade/>
      </p:transition>
    </mc:Choice>
    <mc:Fallback xmlns="">
      <p:transition spd="med" advTm="208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4"/>
            <a:chOff x="276077" y="336906"/>
            <a:chExt cx="10108725" cy="7225944"/>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3"/>
            </a:xfrm>
            <a:prstGeom prst="rect">
              <a:avLst/>
            </a:prstGeom>
            <a:solidFill>
              <a:schemeClr val="bg2"/>
            </a:solidFill>
          </p:spPr>
          <p:txBody>
            <a:bodyPr wrap="square" lIns="0" tIns="0" rIns="0" bIns="0" rtlCol="0"/>
            <a:lstStyle/>
            <a:p>
              <a:endParaRPr/>
            </a:p>
          </p:txBody>
        </p:sp>
      </p:grpSp>
      <p:grpSp>
        <p:nvGrpSpPr>
          <p:cNvPr id="9" name="Group 8"/>
          <p:cNvGrpSpPr/>
          <p:nvPr/>
        </p:nvGrpSpPr>
        <p:grpSpPr>
          <a:xfrm>
            <a:off x="1574798" y="1850051"/>
            <a:ext cx="7543800" cy="4189079"/>
            <a:chOff x="1574798" y="1850051"/>
            <a:chExt cx="7543800" cy="4189079"/>
          </a:xfrm>
          <a:effectLst>
            <a:outerShdw dist="101600" dir="7920000" algn="ctr" rotWithShape="0">
              <a:schemeClr val="tx1">
                <a:alpha val="25000"/>
              </a:schemeClr>
            </a:outerShdw>
          </a:effectLst>
        </p:grpSpPr>
        <p:sp>
          <p:nvSpPr>
            <p:cNvPr id="5" name="Rounded Rectangle 4"/>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1725517" y="2730607"/>
            <a:ext cx="7102940" cy="2308324"/>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D’autres arthropodes</a:t>
            </a:r>
            <a:endParaRPr lang="fr-FR" sz="4800" cap="all" dirty="0">
              <a:solidFill>
                <a:srgbClr val="C00000"/>
              </a:solidFill>
              <a:latin typeface="Arial Black" panose="020B0A04020102020204" pitchFamily="34" charset="0"/>
            </a:endParaRPr>
          </a:p>
          <a:p>
            <a:pPr algn="ctr"/>
            <a:r>
              <a:rPr lang="fr-FR" sz="4800" cap="all" dirty="0">
                <a:solidFill>
                  <a:schemeClr val="accent6">
                    <a:lumMod val="75000"/>
                  </a:schemeClr>
                </a:solidFill>
                <a:latin typeface="Arial Black" panose="020B0A04020102020204" pitchFamily="34" charset="0"/>
              </a:rPr>
              <a:t>vecteurs ?</a:t>
            </a:r>
            <a:endParaRPr lang="fr-FR" sz="4800" cap="all" dirty="0">
              <a:solidFill>
                <a:srgbClr val="C00000"/>
              </a:solidFill>
              <a:latin typeface="Arial Black" panose="020B0A04020102020204" pitchFamily="34" charset="0"/>
            </a:endParaRPr>
          </a:p>
          <a:p>
            <a:pPr algn="ctr"/>
            <a:endParaRPr lang="fr-FR" sz="4800" cap="all" dirty="0">
              <a:solidFill>
                <a:srgbClr val="C00000"/>
              </a:solidFill>
              <a:latin typeface="Arial Black" panose="020B0A04020102020204" pitchFamily="34" charset="0"/>
            </a:endParaRPr>
          </a:p>
        </p:txBody>
      </p:sp>
      <p:sp>
        <p:nvSpPr>
          <p:cNvPr id="59"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Rectangle 6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sp>
        <p:nvSpPr>
          <p:cNvPr id="4" name="Oval Callout 3"/>
          <p:cNvSpPr/>
          <p:nvPr/>
        </p:nvSpPr>
        <p:spPr>
          <a:xfrm>
            <a:off x="6973741" y="4257322"/>
            <a:ext cx="2291214" cy="2136787"/>
          </a:xfrm>
          <a:prstGeom prst="wedgeEllipseCallout">
            <a:avLst>
              <a:gd name="adj1" fmla="val -59299"/>
              <a:gd name="adj2" fmla="val -52366"/>
            </a:avLst>
          </a:prstGeom>
          <a:solidFill>
            <a:srgbClr val="C00000"/>
          </a:solidFill>
          <a:ln w="57150">
            <a:solidFill>
              <a:schemeClr val="bg1"/>
            </a:solidFill>
          </a:ln>
          <a:effectLst>
            <a:outerShdw dist="139700" dir="7260000" algn="ctr" rotWithShape="0">
              <a:schemeClr val="tx1">
                <a:lumMod val="85000"/>
                <a:lumOff val="1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6022874" y="4919624"/>
            <a:ext cx="4192948" cy="830997"/>
          </a:xfrm>
          <a:prstGeom prst="rect">
            <a:avLst/>
          </a:prstGeom>
        </p:spPr>
        <p:txBody>
          <a:bodyPr wrap="square">
            <a:spAutoFit/>
          </a:bodyPr>
          <a:lstStyle/>
          <a:p>
            <a:pPr algn="ctr"/>
            <a:r>
              <a:rPr lang="fr-FR" sz="4800" dirty="0">
                <a:solidFill>
                  <a:schemeClr val="bg1"/>
                </a:solidFill>
                <a:latin typeface="Androgyne" panose="05080000000003050000" pitchFamily="82" charset="0"/>
              </a:rPr>
              <a:t>OUI !!!</a:t>
            </a:r>
          </a:p>
        </p:txBody>
      </p:sp>
      <p:sp>
        <p:nvSpPr>
          <p:cNvPr id="6" name="Oval 5"/>
          <p:cNvSpPr/>
          <p:nvPr/>
        </p:nvSpPr>
        <p:spPr>
          <a:xfrm>
            <a:off x="8195548" y="4848225"/>
            <a:ext cx="122952" cy="1229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Son enregistré">
            <a:hlinkClick r:id="" action="ppaction://media"/>
            <a:extLst>
              <a:ext uri="{FF2B5EF4-FFF2-40B4-BE49-F238E27FC236}">
                <a16:creationId xmlns:a16="http://schemas.microsoft.com/office/drawing/2014/main" id="{2BFD2000-6276-0C21-1A61-C33950462B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3528878179"/>
      </p:ext>
    </p:extLst>
  </p:cSld>
  <p:clrMapOvr>
    <a:masterClrMapping/>
  </p:clrMapOvr>
  <mc:AlternateContent xmlns:mc="http://schemas.openxmlformats.org/markup-compatibility/2006" xmlns:p14="http://schemas.microsoft.com/office/powerpoint/2010/main">
    <mc:Choice Requires="p14">
      <p:transition spd="med" p14:dur="700" advTm="9408">
        <p:fade/>
      </p:transition>
    </mc:Choice>
    <mc:Fallback xmlns="">
      <p:transition spd="med" advTm="9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435384"/>
              <a:ext cx="8771902" cy="6807668"/>
            </a:xfrm>
            <a:prstGeom prst="rect">
              <a:avLst/>
            </a:prstGeom>
            <a:solidFill>
              <a:schemeClr val="bg2"/>
            </a:solidFill>
          </p:spPr>
          <p:txBody>
            <a:bodyPr wrap="square" lIns="0" tIns="0" rIns="0" bIns="0" rtlCol="0"/>
            <a:lstStyle/>
            <a:p>
              <a:endParaRPr/>
            </a:p>
          </p:txBody>
        </p:sp>
      </p:grpSp>
      <p:sp>
        <p:nvSpPr>
          <p:cNvPr id="34" name="object 269"/>
          <p:cNvSpPr/>
          <p:nvPr/>
        </p:nvSpPr>
        <p:spPr>
          <a:xfrm>
            <a:off x="8991" y="6527812"/>
            <a:ext cx="10682998" cy="1032192"/>
          </a:xfrm>
          <a:prstGeom prst="rect">
            <a:avLst/>
          </a:prstGeom>
          <a:blipFill>
            <a:blip r:embed="rId5"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sp>
        <p:nvSpPr>
          <p:cNvPr id="25" name="Rounded Rectangle 24"/>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D’autres arthropodes</a:t>
            </a:r>
            <a:endParaRPr lang="fr-FR" sz="3600" cap="all" dirty="0">
              <a:solidFill>
                <a:srgbClr val="C00000"/>
              </a:solidFill>
              <a:latin typeface="Arial Black" panose="020B0A04020102020204" pitchFamily="34" charset="0"/>
            </a:endParaRPr>
          </a:p>
          <a:p>
            <a:r>
              <a:rPr lang="fr-FR" sz="3600" cap="all" dirty="0">
                <a:solidFill>
                  <a:schemeClr val="accent6">
                    <a:lumMod val="75000"/>
                  </a:schemeClr>
                </a:solidFill>
                <a:latin typeface="Arial Black" panose="020B0A04020102020204" pitchFamily="34" charset="0"/>
              </a:rPr>
              <a:t>VECTEURS ?</a:t>
            </a:r>
          </a:p>
        </p:txBody>
      </p:sp>
      <p:sp>
        <p:nvSpPr>
          <p:cNvPr id="53" name="Oval 52"/>
          <p:cNvSpPr/>
          <p:nvPr/>
        </p:nvSpPr>
        <p:spPr>
          <a:xfrm>
            <a:off x="1217526" y="2669933"/>
            <a:ext cx="2393446" cy="2393446"/>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Oval 53"/>
          <p:cNvSpPr/>
          <p:nvPr/>
        </p:nvSpPr>
        <p:spPr>
          <a:xfrm>
            <a:off x="4371618" y="3202356"/>
            <a:ext cx="2407874" cy="240787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Oval 54"/>
          <p:cNvSpPr/>
          <p:nvPr/>
        </p:nvSpPr>
        <p:spPr>
          <a:xfrm>
            <a:off x="7219893" y="1548463"/>
            <a:ext cx="2259744" cy="225974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258" y="2965961"/>
            <a:ext cx="1871048" cy="1805888"/>
          </a:xfrm>
          <a:prstGeom prst="ellipse">
            <a:avLst/>
          </a:prstGeom>
        </p:spPr>
      </p:pic>
      <p:pic>
        <p:nvPicPr>
          <p:cNvPr id="52" name="Picture 51"/>
          <p:cNvPicPr>
            <a:picLocks noChangeAspect="1"/>
          </p:cNvPicPr>
          <p:nvPr/>
        </p:nvPicPr>
        <p:blipFill rotWithShape="1">
          <a:blip r:embed="rId7">
            <a:extLst>
              <a:ext uri="{28A0092B-C50C-407E-A947-70E740481C1C}">
                <a14:useLocalDpi xmlns:a14="http://schemas.microsoft.com/office/drawing/2010/main" val="0"/>
              </a:ext>
            </a:extLst>
          </a:blip>
          <a:srcRect l="12331" t="3378" r="15576" b="-4721"/>
          <a:stretch/>
        </p:blipFill>
        <p:spPr>
          <a:xfrm>
            <a:off x="4458904" y="3272610"/>
            <a:ext cx="2252325" cy="2286000"/>
          </a:xfrm>
          <a:prstGeom prst="ellipse">
            <a:avLst/>
          </a:prstGeom>
        </p:spPr>
      </p:pic>
      <p:pic>
        <p:nvPicPr>
          <p:cNvPr id="56" name="Picture 55"/>
          <p:cNvPicPr>
            <a:picLocks noChangeAspect="1"/>
          </p:cNvPicPr>
          <p:nvPr/>
        </p:nvPicPr>
        <p:blipFill rotWithShape="1">
          <a:blip r:embed="rId8">
            <a:extLst>
              <a:ext uri="{28A0092B-C50C-407E-A947-70E740481C1C}">
                <a14:useLocalDpi xmlns:a14="http://schemas.microsoft.com/office/drawing/2010/main" val="0"/>
              </a:ext>
            </a:extLst>
          </a:blip>
          <a:srcRect l="13841" r="18771"/>
          <a:stretch/>
        </p:blipFill>
        <p:spPr>
          <a:xfrm rot="1721850">
            <a:off x="7364141" y="1707668"/>
            <a:ext cx="1946155" cy="1995319"/>
          </a:xfrm>
          <a:prstGeom prst="ellipse">
            <a:avLst/>
          </a:prstGeom>
        </p:spPr>
      </p:pic>
      <p:sp>
        <p:nvSpPr>
          <p:cNvPr id="27" name="Rounded Rectangle 26"/>
          <p:cNvSpPr/>
          <p:nvPr/>
        </p:nvSpPr>
        <p:spPr>
          <a:xfrm rot="21150467">
            <a:off x="3500815" y="5298894"/>
            <a:ext cx="3946682" cy="551606"/>
          </a:xfrm>
          <a:prstGeom prst="roundRect">
            <a:avLst/>
          </a:prstGeom>
          <a:solidFill>
            <a:srgbClr val="FFC000"/>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rot="21160054">
            <a:off x="3559900" y="5354514"/>
            <a:ext cx="3817403"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LES PHLEBOTOMES</a:t>
            </a:r>
            <a:endParaRPr lang="fr-FR" sz="3200" dirty="0">
              <a:solidFill>
                <a:schemeClr val="bg1"/>
              </a:solidFill>
              <a:latin typeface="Androgyne" panose="05080000000003050000" pitchFamily="82" charset="0"/>
            </a:endParaRPr>
          </a:p>
        </p:txBody>
      </p:sp>
      <p:sp>
        <p:nvSpPr>
          <p:cNvPr id="29" name="Rounded Rectangle 28"/>
          <p:cNvSpPr/>
          <p:nvPr/>
        </p:nvSpPr>
        <p:spPr>
          <a:xfrm rot="218884">
            <a:off x="632992" y="2322427"/>
            <a:ext cx="3946682" cy="551606"/>
          </a:xfrm>
          <a:prstGeom prst="roundRect">
            <a:avLst/>
          </a:prstGeom>
          <a:solidFill>
            <a:schemeClr val="accent2"/>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rot="228471">
            <a:off x="692077" y="2378047"/>
            <a:ext cx="3817403"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LES TIQUES</a:t>
            </a:r>
            <a:endParaRPr lang="fr-FR" sz="3200" dirty="0">
              <a:solidFill>
                <a:schemeClr val="bg1"/>
              </a:solidFill>
              <a:latin typeface="Androgyne" panose="05080000000003050000" pitchFamily="82" charset="0"/>
            </a:endParaRPr>
          </a:p>
        </p:txBody>
      </p:sp>
      <p:grpSp>
        <p:nvGrpSpPr>
          <p:cNvPr id="33" name="Group 32"/>
          <p:cNvGrpSpPr/>
          <p:nvPr/>
        </p:nvGrpSpPr>
        <p:grpSpPr>
          <a:xfrm>
            <a:off x="6267105" y="1124998"/>
            <a:ext cx="3946682" cy="551606"/>
            <a:chOff x="6267105" y="1124998"/>
            <a:chExt cx="3946682" cy="551606"/>
          </a:xfrm>
        </p:grpSpPr>
        <p:sp>
          <p:nvSpPr>
            <p:cNvPr id="36" name="Rounded Rectangle 35"/>
            <p:cNvSpPr/>
            <p:nvPr/>
          </p:nvSpPr>
          <p:spPr>
            <a:xfrm rot="554553">
              <a:off x="6267105" y="1124998"/>
              <a:ext cx="3946682" cy="551606"/>
            </a:xfrm>
            <a:prstGeom prst="roundRect">
              <a:avLst/>
            </a:prstGeom>
            <a:solidFill>
              <a:schemeClr val="accent5">
                <a:lumMod val="75000"/>
              </a:schemeClr>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rot="564140">
              <a:off x="6326190" y="1180618"/>
              <a:ext cx="3817403"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LES POUX DE CORPS</a:t>
              </a:r>
              <a:endParaRPr lang="fr-FR" sz="3200" dirty="0">
                <a:solidFill>
                  <a:schemeClr val="bg1"/>
                </a:solidFill>
                <a:latin typeface="Androgyne" panose="05080000000003050000" pitchFamily="82" charset="0"/>
              </a:endParaRPr>
            </a:p>
          </p:txBody>
        </p:sp>
      </p:grpSp>
      <p:pic>
        <p:nvPicPr>
          <p:cNvPr id="5" name="Son enregistré">
            <a:hlinkClick r:id="" action="ppaction://media"/>
            <a:extLst>
              <a:ext uri="{FF2B5EF4-FFF2-40B4-BE49-F238E27FC236}">
                <a16:creationId xmlns:a16="http://schemas.microsoft.com/office/drawing/2014/main" id="{F4028BA4-328C-4154-2A22-F1CD145918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4136411090"/>
      </p:ext>
    </p:extLst>
  </p:cSld>
  <p:clrMapOvr>
    <a:masterClrMapping/>
  </p:clrMapOvr>
  <mc:AlternateContent xmlns:mc="http://schemas.openxmlformats.org/markup-compatibility/2006" xmlns:p14="http://schemas.microsoft.com/office/powerpoint/2010/main">
    <mc:Choice Requires="p14">
      <p:transition spd="med" p14:dur="700" advTm="9733">
        <p:fade/>
      </p:transition>
    </mc:Choice>
    <mc:Fallback xmlns="">
      <p:transition spd="med" advTm="97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0" y="-1"/>
            <a:ext cx="10691989" cy="7562851"/>
            <a:chOff x="-8083" y="435383"/>
            <a:chExt cx="10392885" cy="7108244"/>
          </a:xfrm>
        </p:grpSpPr>
        <p:sp>
          <p:nvSpPr>
            <p:cNvPr id="312" name="Rectangle 311"/>
            <p:cNvSpPr/>
            <p:nvPr/>
          </p:nvSpPr>
          <p:spPr>
            <a:xfrm>
              <a:off x="276077" y="435383"/>
              <a:ext cx="1332022" cy="6308351"/>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8083" y="435384"/>
              <a:ext cx="10392885" cy="7108243"/>
            </a:xfrm>
            <a:prstGeom prst="rect">
              <a:avLst/>
            </a:prstGeom>
            <a:solidFill>
              <a:schemeClr val="bg2"/>
            </a:solidFill>
          </p:spPr>
          <p:txBody>
            <a:bodyPr wrap="square" lIns="0" tIns="0" rIns="0" bIns="0" rtlCol="0"/>
            <a:lstStyle/>
            <a:p>
              <a:endParaRPr/>
            </a:p>
          </p:txBody>
        </p:sp>
      </p:grpSp>
      <p:sp>
        <p:nvSpPr>
          <p:cNvPr id="6" name="Rectangle 5"/>
          <p:cNvSpPr/>
          <p:nvPr/>
        </p:nvSpPr>
        <p:spPr>
          <a:xfrm>
            <a:off x="546100" y="5669119"/>
            <a:ext cx="9601200" cy="62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0" y="633549"/>
            <a:ext cx="10693400" cy="1928676"/>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155222" y="766845"/>
            <a:ext cx="10960486" cy="1677382"/>
          </a:xfrm>
          <a:prstGeom prst="rect">
            <a:avLst/>
          </a:prstGeom>
        </p:spPr>
        <p:txBody>
          <a:bodyPr wrap="square">
            <a:spAutoFit/>
          </a:bodyPr>
          <a:lstStyle/>
          <a:p>
            <a:pPr marL="97200" algn="ctr">
              <a:spcBef>
                <a:spcPts val="600"/>
              </a:spcBef>
            </a:pPr>
            <a:r>
              <a:rPr lang="fr-FR" sz="4400" cap="all" dirty="0">
                <a:solidFill>
                  <a:schemeClr val="bg1"/>
                </a:solidFill>
                <a:latin typeface="Arial Black" panose="020B0A04020102020204" pitchFamily="34" charset="0"/>
              </a:rPr>
              <a:t>« MOUSTIQUE TIGRE</a:t>
            </a:r>
          </a:p>
          <a:p>
            <a:pPr marL="97200" algn="ctr">
              <a:spcBef>
                <a:spcPts val="600"/>
              </a:spcBef>
            </a:pPr>
            <a:r>
              <a:rPr lang="fr-FR" sz="5400" cap="all" dirty="0">
                <a:solidFill>
                  <a:schemeClr val="bg1"/>
                </a:solidFill>
                <a:latin typeface="Arial Black" panose="020B0A04020102020204" pitchFamily="34" charset="0"/>
              </a:rPr>
              <a:t>THE</a:t>
            </a:r>
            <a:r>
              <a:rPr lang="fr-FR" sz="4400" cap="all" dirty="0">
                <a:solidFill>
                  <a:schemeClr val="bg1"/>
                </a:solidFill>
                <a:latin typeface="Arial Black" panose="020B0A04020102020204" pitchFamily="34" charset="0"/>
              </a:rPr>
              <a:t> FILM »</a:t>
            </a:r>
            <a:endParaRPr lang="fr-FR" sz="4400" dirty="0">
              <a:solidFill>
                <a:schemeClr val="bg1"/>
              </a:solidFill>
              <a:latin typeface="Arial Black" panose="020B0A040201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3119" y="-159899"/>
            <a:ext cx="4908581" cy="7562850"/>
          </a:xfrm>
          <a:prstGeom prst="rect">
            <a:avLst/>
          </a:prstGeom>
          <a:effectLst>
            <a:outerShdw blurRad="50800" dist="50800" dir="5400000" sx="97000" sy="97000" algn="ctr" rotWithShape="0">
              <a:schemeClr val="tx1">
                <a:alpha val="18000"/>
              </a:schemeClr>
            </a:outerShdw>
          </a:effectLst>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9700" y="-159899"/>
            <a:ext cx="4908581" cy="7562850"/>
          </a:xfrm>
          <a:prstGeom prst="rect">
            <a:avLst/>
          </a:prstGeom>
          <a:effectLst>
            <a:outerShdw blurRad="50800" dist="50800" dir="5400000" sx="97000" sy="97000" algn="ctr" rotWithShape="0">
              <a:schemeClr val="tx1">
                <a:alpha val="18000"/>
              </a:scheme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100" y="2800986"/>
            <a:ext cx="4032776" cy="3684770"/>
          </a:xfrm>
          <a:prstGeom prst="rect">
            <a:avLst/>
          </a:prstGeom>
          <a:effectLst>
            <a:outerShdw blurRad="50800" dist="190500" dir="5400000" algn="ctr" rotWithShape="0">
              <a:schemeClr val="tx1">
                <a:alpha val="15000"/>
              </a:schemeClr>
            </a:outerShdw>
          </a:effectLst>
        </p:spPr>
      </p:pic>
      <p:sp>
        <p:nvSpPr>
          <p:cNvPr id="39" name="TextBox 38"/>
          <p:cNvSpPr txBox="1"/>
          <p:nvPr/>
        </p:nvSpPr>
        <p:spPr>
          <a:xfrm>
            <a:off x="4768881" y="3401949"/>
            <a:ext cx="5027737" cy="1938992"/>
          </a:xfrm>
          <a:prstGeom prst="rect">
            <a:avLst/>
          </a:prstGeom>
          <a:noFill/>
        </p:spPr>
        <p:txBody>
          <a:bodyPr wrap="square" rtlCol="0">
            <a:spAutoFit/>
          </a:bodyPr>
          <a:lstStyle/>
          <a:p>
            <a:pPr marL="97200">
              <a:spcBef>
                <a:spcPts val="1800"/>
              </a:spcBef>
            </a:pPr>
            <a:r>
              <a:rPr lang="fr-FR" sz="2100" dirty="0">
                <a:solidFill>
                  <a:schemeClr val="tx1">
                    <a:lumMod val="75000"/>
                    <a:lumOff val="25000"/>
                  </a:schemeClr>
                </a:solidFill>
                <a:latin typeface="Arial" panose="020B0604020202020204" pitchFamily="34" charset="0"/>
                <a:cs typeface="Arial" panose="020B0604020202020204" pitchFamily="34" charset="0"/>
              </a:rPr>
              <a:t>Un film d’animation de l’Institut de Recherche pour le Développement (IRD) un film réalisé par Julia </a:t>
            </a:r>
            <a:r>
              <a:rPr lang="fr-FR" sz="2100" dirty="0" err="1">
                <a:solidFill>
                  <a:schemeClr val="tx1">
                    <a:lumMod val="75000"/>
                    <a:lumOff val="25000"/>
                  </a:schemeClr>
                </a:solidFill>
                <a:latin typeface="Arial" panose="020B0604020202020204" pitchFamily="34" charset="0"/>
                <a:cs typeface="Arial" panose="020B0604020202020204" pitchFamily="34" charset="0"/>
              </a:rPr>
              <a:t>Malançon</a:t>
            </a:r>
            <a:r>
              <a:rPr lang="fr-FR" sz="2100" dirty="0">
                <a:solidFill>
                  <a:schemeClr val="tx1">
                    <a:lumMod val="75000"/>
                    <a:lumOff val="25000"/>
                  </a:schemeClr>
                </a:solidFill>
                <a:latin typeface="Arial" panose="020B0604020202020204" pitchFamily="34" charset="0"/>
                <a:cs typeface="Arial" panose="020B0604020202020204" pitchFamily="34" charset="0"/>
              </a:rPr>
              <a:t>, Didier </a:t>
            </a:r>
            <a:r>
              <a:rPr lang="fr-FR" sz="2100" dirty="0" err="1">
                <a:solidFill>
                  <a:schemeClr val="tx1">
                    <a:lumMod val="75000"/>
                    <a:lumOff val="25000"/>
                  </a:schemeClr>
                </a:solidFill>
                <a:latin typeface="Arial" panose="020B0604020202020204" pitchFamily="34" charset="0"/>
                <a:cs typeface="Arial" panose="020B0604020202020204" pitchFamily="34" charset="0"/>
              </a:rPr>
              <a:t>Fontenille</a:t>
            </a:r>
            <a:r>
              <a:rPr lang="fr-FR" sz="2100" dirty="0">
                <a:solidFill>
                  <a:schemeClr val="tx1">
                    <a:lumMod val="75000"/>
                    <a:lumOff val="25000"/>
                  </a:schemeClr>
                </a:solidFill>
                <a:latin typeface="Arial" panose="020B0604020202020204" pitchFamily="34" charset="0"/>
                <a:cs typeface="Arial" panose="020B0604020202020204" pitchFamily="34" charset="0"/>
              </a:rPr>
              <a:t> et Luc </a:t>
            </a:r>
            <a:r>
              <a:rPr lang="fr-FR" sz="2100" dirty="0" err="1">
                <a:solidFill>
                  <a:schemeClr val="tx1">
                    <a:lumMod val="75000"/>
                    <a:lumOff val="25000"/>
                  </a:schemeClr>
                </a:solidFill>
                <a:latin typeface="Arial" panose="020B0604020202020204" pitchFamily="34" charset="0"/>
                <a:cs typeface="Arial" panose="020B0604020202020204" pitchFamily="34" charset="0"/>
              </a:rPr>
              <a:t>Markiw</a:t>
            </a:r>
            <a:endParaRPr lang="fr-FR" sz="2100" dirty="0">
              <a:solidFill>
                <a:schemeClr val="tx1">
                  <a:lumMod val="75000"/>
                  <a:lumOff val="25000"/>
                </a:schemeClr>
              </a:solidFill>
              <a:latin typeface="Arial" panose="020B0604020202020204" pitchFamily="34" charset="0"/>
              <a:cs typeface="Arial" panose="020B0604020202020204" pitchFamily="34" charset="0"/>
            </a:endParaRPr>
          </a:p>
          <a:p>
            <a:pPr marL="97200">
              <a:spcBef>
                <a:spcPts val="1800"/>
              </a:spcBef>
            </a:pPr>
            <a:r>
              <a:rPr lang="fr-FR" sz="2100" b="1" dirty="0">
                <a:solidFill>
                  <a:schemeClr val="tx1">
                    <a:lumMod val="75000"/>
                    <a:lumOff val="25000"/>
                  </a:schemeClr>
                </a:solidFill>
                <a:latin typeface="Arial" panose="020B0604020202020204" pitchFamily="34" charset="0"/>
                <a:cs typeface="Arial" panose="020B0604020202020204" pitchFamily="34" charset="0"/>
              </a:rPr>
              <a:t>Avec l’aimable autorisation de l’IRD</a:t>
            </a:r>
          </a:p>
        </p:txBody>
      </p:sp>
      <p:sp>
        <p:nvSpPr>
          <p:cNvPr id="5" name="Rectangle 4"/>
          <p:cNvSpPr/>
          <p:nvPr/>
        </p:nvSpPr>
        <p:spPr>
          <a:xfrm rot="19677178">
            <a:off x="1655033" y="4162380"/>
            <a:ext cx="2477267" cy="1600200"/>
          </a:xfrm>
          <a:prstGeom prst="rect">
            <a:avLst/>
          </a:prstGeom>
          <a:solidFill>
            <a:schemeClr val="bg1">
              <a:alpha val="87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767024">
            <a:off x="1859195" y="4022710"/>
            <a:ext cx="1886526" cy="1817786"/>
          </a:xfrm>
          <a:prstGeom prst="rect">
            <a:avLst/>
          </a:prstGeom>
        </p:spPr>
      </p:pic>
      <p:sp>
        <p:nvSpPr>
          <p:cNvPr id="7" name="Rectangle 6"/>
          <p:cNvSpPr/>
          <p:nvPr/>
        </p:nvSpPr>
        <p:spPr>
          <a:xfrm>
            <a:off x="3748230" y="5787388"/>
            <a:ext cx="5092741" cy="369332"/>
          </a:xfrm>
          <a:prstGeom prst="rect">
            <a:avLst/>
          </a:prstGeom>
        </p:spPr>
        <p:txBody>
          <a:bodyPr wrap="none">
            <a:spAutoFit/>
          </a:bodyPr>
          <a:lstStyle/>
          <a:p>
            <a:pPr marL="97200">
              <a:spcBef>
                <a:spcPts val="1800"/>
              </a:spcBef>
            </a:pPr>
            <a:r>
              <a:rPr lang="fr-FR" i="1" u="sng" dirty="0">
                <a:solidFill>
                  <a:schemeClr val="bg1"/>
                </a:solidFill>
                <a:hlinkClick r:id="rId8"/>
              </a:rPr>
              <a:t>https://www.youtube.com/watch?v=xGWr81gqfgg</a:t>
            </a:r>
            <a:endParaRPr lang="fr-FR" u="sng" dirty="0">
              <a:solidFill>
                <a:schemeClr val="bg1"/>
              </a:solidFill>
            </a:endParaRPr>
          </a:p>
        </p:txBody>
      </p:sp>
      <p:pic>
        <p:nvPicPr>
          <p:cNvPr id="14" name="Son enregistré">
            <a:hlinkClick r:id="" action="ppaction://media"/>
            <a:extLst>
              <a:ext uri="{FF2B5EF4-FFF2-40B4-BE49-F238E27FC236}">
                <a16:creationId xmlns:a16="http://schemas.microsoft.com/office/drawing/2014/main" id="{1F11DF07-92CC-4F8B-863F-D2CE76A942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795170328"/>
      </p:ext>
    </p:extLst>
  </p:cSld>
  <p:clrMapOvr>
    <a:masterClrMapping/>
  </p:clrMapOvr>
  <mc:AlternateContent xmlns:mc="http://schemas.openxmlformats.org/markup-compatibility/2006" xmlns:p14="http://schemas.microsoft.com/office/powerpoint/2010/main">
    <mc:Choice Requires="p14">
      <p:transition spd="med" p14:dur="700" advTm="16699">
        <p:fade/>
      </p:transition>
    </mc:Choice>
    <mc:Fallback xmlns="">
      <p:transition spd="med" advTm="166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8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5" name="Rounded Rectangle 4"/>
          <p:cNvSpPr/>
          <p:nvPr/>
        </p:nvSpPr>
        <p:spPr>
          <a:xfrm rot="21231020">
            <a:off x="-1932744" y="-401733"/>
            <a:ext cx="596639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Rectangle 312"/>
          <p:cNvSpPr/>
          <p:nvPr/>
        </p:nvSpPr>
        <p:spPr>
          <a:xfrm>
            <a:off x="241301" y="240087"/>
            <a:ext cx="6378975" cy="1200329"/>
          </a:xfrm>
          <a:prstGeom prst="rect">
            <a:avLst/>
          </a:prstGeom>
        </p:spPr>
        <p:txBody>
          <a:bodyPr wrap="square">
            <a:spAutoFit/>
          </a:bodyPr>
          <a:lstStyle/>
          <a:p>
            <a:r>
              <a:rPr lang="fr-FR" sz="3600" cap="all" dirty="0">
                <a:solidFill>
                  <a:schemeClr val="accent6"/>
                </a:solidFill>
                <a:latin typeface="Arial Black" panose="020B0A04020102020204" pitchFamily="34" charset="0"/>
              </a:rPr>
              <a:t>UN insecte,</a:t>
            </a:r>
          </a:p>
          <a:p>
            <a:r>
              <a:rPr lang="fr-FR" sz="3600" dirty="0">
                <a:solidFill>
                  <a:schemeClr val="tx1">
                    <a:lumMod val="75000"/>
                    <a:lumOff val="25000"/>
                  </a:schemeClr>
                </a:solidFill>
                <a:latin typeface="Androgyne" panose="05080000000003050000" pitchFamily="82" charset="0"/>
              </a:rPr>
              <a:t>C’est quoi ?</a:t>
            </a:r>
          </a:p>
        </p:txBody>
      </p:sp>
      <p:sp>
        <p:nvSpPr>
          <p:cNvPr id="34" name="object 269"/>
          <p:cNvSpPr/>
          <p:nvPr/>
        </p:nvSpPr>
        <p:spPr>
          <a:xfrm>
            <a:off x="8991" y="6527812"/>
            <a:ext cx="10682998" cy="1032192"/>
          </a:xfrm>
          <a:prstGeom prst="rect">
            <a:avLst/>
          </a:prstGeom>
          <a:blipFill>
            <a:blip r:embed="rId5"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36" name="TextBox 35"/>
          <p:cNvSpPr txBox="1"/>
          <p:nvPr/>
        </p:nvSpPr>
        <p:spPr>
          <a:xfrm>
            <a:off x="241301" y="6876893"/>
            <a:ext cx="7428849" cy="461665"/>
          </a:xfrm>
          <a:prstGeom prst="rect">
            <a:avLst/>
          </a:prstGeom>
          <a:noFill/>
        </p:spPr>
        <p:txBody>
          <a:bodyPr wrap="square" rtlCol="0">
            <a:spAutoFit/>
          </a:bodyPr>
          <a:lstStyle/>
          <a:p>
            <a:r>
              <a:rPr lang="fr-FR" sz="1900" dirty="0">
                <a:solidFill>
                  <a:schemeClr val="accent6">
                    <a:lumMod val="75000"/>
                  </a:schemeClr>
                </a:solidFill>
                <a:latin typeface="Arial Black" panose="020B0A04020102020204" pitchFamily="34" charset="0"/>
              </a:rPr>
              <a:t>Le corps d’un insecte se compose de </a:t>
            </a:r>
            <a:r>
              <a:rPr lang="fr-FR" sz="2400" dirty="0">
                <a:solidFill>
                  <a:schemeClr val="accent6">
                    <a:lumMod val="75000"/>
                  </a:schemeClr>
                </a:solidFill>
                <a:latin typeface="Arial Black" panose="020B0A04020102020204" pitchFamily="34" charset="0"/>
              </a:rPr>
              <a:t>3 parties</a:t>
            </a:r>
            <a:endParaRPr lang="fr-FR" sz="2400" dirty="0">
              <a:solidFill>
                <a:schemeClr val="accent6">
                  <a:lumMod val="75000"/>
                </a:schemeClr>
              </a:solidFill>
              <a:latin typeface="Androgyne" panose="05080000000003050000" pitchFamily="82" charset="0"/>
            </a:endParaRPr>
          </a:p>
        </p:txBody>
      </p:sp>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25542" r="26806" b="41528"/>
          <a:stretch/>
        </p:blipFill>
        <p:spPr>
          <a:xfrm>
            <a:off x="4926950" y="1151516"/>
            <a:ext cx="2743200" cy="2378615"/>
          </a:xfrm>
          <a:prstGeom prst="rect">
            <a:avLst/>
          </a:prstGeom>
        </p:spPr>
      </p:pic>
      <p:sp>
        <p:nvSpPr>
          <p:cNvPr id="33" name="Rounded Rectangle 32"/>
          <p:cNvSpPr/>
          <p:nvPr/>
        </p:nvSpPr>
        <p:spPr>
          <a:xfrm rot="720605">
            <a:off x="5532693" y="938574"/>
            <a:ext cx="3487461" cy="551606"/>
          </a:xfrm>
          <a:prstGeom prst="roundRect">
            <a:avLst/>
          </a:prstGeom>
          <a:solidFill>
            <a:schemeClr val="accent6"/>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rot="730192">
            <a:off x="5525764" y="962724"/>
            <a:ext cx="3482429" cy="523220"/>
          </a:xfrm>
          <a:prstGeom prst="rect">
            <a:avLst/>
          </a:prstGeom>
        </p:spPr>
        <p:txBody>
          <a:bodyPr wrap="square">
            <a:spAutoFit/>
          </a:bodyPr>
          <a:lstStyle/>
          <a:p>
            <a:pPr algn="ctr"/>
            <a:r>
              <a:rPr lang="fr-FR" sz="2800" dirty="0">
                <a:solidFill>
                  <a:schemeClr val="bg1"/>
                </a:solidFill>
                <a:latin typeface="Arial Black" panose="020B0A04020102020204" pitchFamily="34" charset="0"/>
              </a:rPr>
              <a:t>1</a:t>
            </a:r>
            <a:r>
              <a:rPr lang="fr-FR" sz="2400" dirty="0">
                <a:solidFill>
                  <a:schemeClr val="bg1"/>
                </a:solidFill>
                <a:latin typeface="Arial Black" panose="020B0A04020102020204" pitchFamily="34" charset="0"/>
              </a:rPr>
              <a:t>. LA TÊTE</a:t>
            </a:r>
            <a:endParaRPr lang="fr-FR" sz="3200" dirty="0">
              <a:solidFill>
                <a:schemeClr val="bg1"/>
              </a:solidFill>
              <a:latin typeface="Androgyne" panose="05080000000003050000" pitchFamily="82" charset="0"/>
            </a:endParaRPr>
          </a:p>
        </p:txBody>
      </p:sp>
      <p:cxnSp>
        <p:nvCxnSpPr>
          <p:cNvPr id="29" name="Straight Arrow Connector 28"/>
          <p:cNvCxnSpPr/>
          <p:nvPr/>
        </p:nvCxnSpPr>
        <p:spPr>
          <a:xfrm flipH="1" flipV="1">
            <a:off x="7154412" y="2265060"/>
            <a:ext cx="1149312" cy="499595"/>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154412" y="2851844"/>
            <a:ext cx="3038941" cy="954107"/>
          </a:xfrm>
          <a:prstGeom prst="rect">
            <a:avLst/>
          </a:prstGeom>
        </p:spPr>
        <p:txBody>
          <a:bodyPr wrap="square">
            <a:spAutoFit/>
          </a:bodyPr>
          <a:lstStyle/>
          <a:p>
            <a:r>
              <a:rPr lang="fr-FR" sz="2800" dirty="0">
                <a:solidFill>
                  <a:schemeClr val="tx1">
                    <a:lumMod val="75000"/>
                    <a:lumOff val="25000"/>
                  </a:schemeClr>
                </a:solidFill>
                <a:latin typeface="Arial Black" panose="020B0A04020102020204" pitchFamily="34" charset="0"/>
              </a:rPr>
              <a:t>Une paire </a:t>
            </a:r>
          </a:p>
          <a:p>
            <a:r>
              <a:rPr lang="fr-FR" sz="2800" dirty="0">
                <a:solidFill>
                  <a:schemeClr val="tx1">
                    <a:lumMod val="75000"/>
                    <a:lumOff val="25000"/>
                  </a:schemeClr>
                </a:solidFill>
                <a:latin typeface="Arial Black" panose="020B0A04020102020204" pitchFamily="34" charset="0"/>
              </a:rPr>
              <a:t>d’antennes</a:t>
            </a:r>
            <a:endParaRPr lang="fr-FR" sz="3600" dirty="0">
              <a:solidFill>
                <a:schemeClr val="tx1">
                  <a:lumMod val="75000"/>
                  <a:lumOff val="25000"/>
                </a:schemeClr>
              </a:solidFill>
              <a:latin typeface="Androgyne" panose="05080000000003050000" pitchFamily="82" charset="0"/>
            </a:endParaRPr>
          </a:p>
        </p:txBody>
      </p:sp>
      <p:cxnSp>
        <p:nvCxnSpPr>
          <p:cNvPr id="42" name="Straight Arrow Connector 41"/>
          <p:cNvCxnSpPr/>
          <p:nvPr/>
        </p:nvCxnSpPr>
        <p:spPr>
          <a:xfrm flipV="1">
            <a:off x="3746500" y="2774705"/>
            <a:ext cx="2235782" cy="967453"/>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002329" y="3723481"/>
            <a:ext cx="2643204" cy="769441"/>
          </a:xfrm>
          <a:prstGeom prst="rect">
            <a:avLst/>
          </a:prstGeom>
        </p:spPr>
        <p:txBody>
          <a:bodyPr wrap="square">
            <a:spAutoFit/>
          </a:bodyPr>
          <a:lstStyle/>
          <a:p>
            <a:pPr algn="r"/>
            <a:r>
              <a:rPr lang="fr-FR" sz="4400" dirty="0">
                <a:solidFill>
                  <a:schemeClr val="tx1">
                    <a:lumMod val="75000"/>
                    <a:lumOff val="25000"/>
                  </a:schemeClr>
                </a:solidFill>
                <a:latin typeface="Arial Black" panose="020B0A04020102020204" pitchFamily="34" charset="0"/>
              </a:rPr>
              <a:t>2</a:t>
            </a:r>
            <a:r>
              <a:rPr lang="fr-FR" sz="2800" dirty="0">
                <a:solidFill>
                  <a:schemeClr val="tx1">
                    <a:lumMod val="75000"/>
                    <a:lumOff val="25000"/>
                  </a:schemeClr>
                </a:solidFill>
                <a:latin typeface="Arial Black" panose="020B0A04020102020204" pitchFamily="34" charset="0"/>
              </a:rPr>
              <a:t> yeux</a:t>
            </a:r>
            <a:endParaRPr lang="fr-FR" sz="3600" dirty="0">
              <a:solidFill>
                <a:schemeClr val="tx1">
                  <a:lumMod val="75000"/>
                  <a:lumOff val="25000"/>
                </a:schemeClr>
              </a:solidFill>
              <a:latin typeface="Androgyne" panose="05080000000003050000" pitchFamily="82" charset="0"/>
            </a:endParaRPr>
          </a:p>
        </p:txBody>
      </p:sp>
      <p:pic>
        <p:nvPicPr>
          <p:cNvPr id="3" name="Son enregistré">
            <a:hlinkClick r:id="" action="ppaction://media"/>
            <a:extLst>
              <a:ext uri="{FF2B5EF4-FFF2-40B4-BE49-F238E27FC236}">
                <a16:creationId xmlns:a16="http://schemas.microsoft.com/office/drawing/2014/main" id="{DE88524D-AD58-6D51-3460-FBE27E83F5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4151766523"/>
      </p:ext>
    </p:extLst>
  </p:cSld>
  <p:clrMapOvr>
    <a:masterClrMapping/>
  </p:clrMapOvr>
  <mc:AlternateContent xmlns:mc="http://schemas.openxmlformats.org/markup-compatibility/2006" xmlns:p14="http://schemas.microsoft.com/office/powerpoint/2010/main">
    <mc:Choice Requires="p14">
      <p:transition spd="med" p14:dur="700" advTm="31000">
        <p:fade/>
      </p:transition>
    </mc:Choice>
    <mc:Fallback xmlns="">
      <p:transition spd="med" advTm="3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25" name="Rounded Rectangle 24"/>
          <p:cNvSpPr/>
          <p:nvPr/>
        </p:nvSpPr>
        <p:spPr>
          <a:xfrm rot="21231020">
            <a:off x="-1932744" y="-401733"/>
            <a:ext cx="596639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Rectangle 312"/>
          <p:cNvSpPr/>
          <p:nvPr/>
        </p:nvSpPr>
        <p:spPr>
          <a:xfrm>
            <a:off x="241301" y="240087"/>
            <a:ext cx="6378975" cy="1200329"/>
          </a:xfrm>
          <a:prstGeom prst="rect">
            <a:avLst/>
          </a:prstGeom>
        </p:spPr>
        <p:txBody>
          <a:bodyPr wrap="square">
            <a:spAutoFit/>
          </a:bodyPr>
          <a:lstStyle/>
          <a:p>
            <a:r>
              <a:rPr lang="fr-FR" sz="3600" cap="all" dirty="0">
                <a:solidFill>
                  <a:schemeClr val="accent6"/>
                </a:solidFill>
                <a:latin typeface="Arial Black" panose="020B0A04020102020204" pitchFamily="34" charset="0"/>
              </a:rPr>
              <a:t>UN insecte,</a:t>
            </a:r>
          </a:p>
          <a:p>
            <a:r>
              <a:rPr lang="fr-FR" sz="3600" dirty="0">
                <a:solidFill>
                  <a:schemeClr val="tx1">
                    <a:lumMod val="75000"/>
                    <a:lumOff val="25000"/>
                  </a:schemeClr>
                </a:solidFill>
                <a:latin typeface="Androgyne" panose="05080000000003050000" pitchFamily="82" charset="0"/>
              </a:rPr>
              <a:t>C’est quoi ?</a:t>
            </a:r>
          </a:p>
        </p:txBody>
      </p:sp>
      <p:sp>
        <p:nvSpPr>
          <p:cNvPr id="34" name="object 269"/>
          <p:cNvSpPr/>
          <p:nvPr/>
        </p:nvSpPr>
        <p:spPr>
          <a:xfrm>
            <a:off x="8991" y="6527812"/>
            <a:ext cx="10682998" cy="1032192"/>
          </a:xfrm>
          <a:prstGeom prst="rect">
            <a:avLst/>
          </a:prstGeom>
          <a:blipFill>
            <a:blip r:embed="rId5"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Straight Arrow Connector 28"/>
          <p:cNvCxnSpPr/>
          <p:nvPr/>
        </p:nvCxnSpPr>
        <p:spPr>
          <a:xfrm flipV="1">
            <a:off x="6298550" y="4558499"/>
            <a:ext cx="608155" cy="143272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655346" y="4956143"/>
            <a:ext cx="2643204" cy="1138773"/>
          </a:xfrm>
          <a:prstGeom prst="rect">
            <a:avLst/>
          </a:prstGeom>
        </p:spPr>
        <p:txBody>
          <a:bodyPr wrap="square">
            <a:spAutoFit/>
          </a:bodyPr>
          <a:lstStyle/>
          <a:p>
            <a:pPr algn="r"/>
            <a:r>
              <a:rPr lang="fr-FR" sz="4000" dirty="0">
                <a:solidFill>
                  <a:schemeClr val="tx1">
                    <a:lumMod val="75000"/>
                    <a:lumOff val="25000"/>
                  </a:schemeClr>
                </a:solidFill>
                <a:latin typeface="Arial Black" panose="020B0A04020102020204" pitchFamily="34" charset="0"/>
              </a:rPr>
              <a:t>3</a:t>
            </a:r>
            <a:r>
              <a:rPr lang="fr-FR" sz="2800" dirty="0">
                <a:solidFill>
                  <a:schemeClr val="tx1">
                    <a:lumMod val="75000"/>
                    <a:lumOff val="25000"/>
                  </a:schemeClr>
                </a:solidFill>
                <a:latin typeface="Arial Black" panose="020B0A04020102020204" pitchFamily="34" charset="0"/>
              </a:rPr>
              <a:t> paires de pattes</a:t>
            </a:r>
            <a:endParaRPr lang="fr-FR" sz="3600" dirty="0">
              <a:solidFill>
                <a:schemeClr val="tx1">
                  <a:lumMod val="75000"/>
                  <a:lumOff val="25000"/>
                </a:schemeClr>
              </a:solidFill>
              <a:latin typeface="Androgyne" panose="05080000000003050000" pitchFamily="82" charset="0"/>
            </a:endParaRPr>
          </a:p>
        </p:txBody>
      </p:sp>
      <p:sp>
        <p:nvSpPr>
          <p:cNvPr id="32" name="TextBox 31"/>
          <p:cNvSpPr txBox="1"/>
          <p:nvPr/>
        </p:nvSpPr>
        <p:spPr>
          <a:xfrm>
            <a:off x="241301" y="6876893"/>
            <a:ext cx="7428849" cy="461665"/>
          </a:xfrm>
          <a:prstGeom prst="rect">
            <a:avLst/>
          </a:prstGeom>
          <a:noFill/>
        </p:spPr>
        <p:txBody>
          <a:bodyPr wrap="square" rtlCol="0">
            <a:spAutoFit/>
          </a:bodyPr>
          <a:lstStyle/>
          <a:p>
            <a:r>
              <a:rPr lang="fr-FR" sz="1900" dirty="0">
                <a:solidFill>
                  <a:schemeClr val="accent6">
                    <a:lumMod val="75000"/>
                  </a:schemeClr>
                </a:solidFill>
                <a:latin typeface="Arial Black" panose="020B0A04020102020204" pitchFamily="34" charset="0"/>
              </a:rPr>
              <a:t>Le corps d’un insecte se compose de </a:t>
            </a:r>
            <a:r>
              <a:rPr lang="fr-FR" sz="2400" dirty="0">
                <a:solidFill>
                  <a:schemeClr val="accent6">
                    <a:lumMod val="75000"/>
                  </a:schemeClr>
                </a:solidFill>
                <a:latin typeface="Arial Black" panose="020B0A04020102020204" pitchFamily="34" charset="0"/>
              </a:rPr>
              <a:t>3 parties</a:t>
            </a:r>
            <a:endParaRPr lang="fr-FR" sz="2400" dirty="0">
              <a:solidFill>
                <a:schemeClr val="accent6">
                  <a:lumMod val="75000"/>
                </a:schemeClr>
              </a:solidFill>
              <a:latin typeface="Androgyne" panose="05080000000003050000" pitchFamily="82" charset="0"/>
            </a:endParaRPr>
          </a:p>
        </p:txBody>
      </p:sp>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r="15707" b="30256"/>
          <a:stretch/>
        </p:blipFill>
        <p:spPr>
          <a:xfrm>
            <a:off x="2472615" y="228544"/>
            <a:ext cx="6760285" cy="4391081"/>
          </a:xfrm>
          <a:prstGeom prst="rect">
            <a:avLst/>
          </a:prstGeom>
        </p:spPr>
      </p:pic>
      <p:sp>
        <p:nvSpPr>
          <p:cNvPr id="41" name="Rounded Rectangle 40"/>
          <p:cNvSpPr/>
          <p:nvPr/>
        </p:nvSpPr>
        <p:spPr>
          <a:xfrm rot="20931930">
            <a:off x="1345617" y="2335638"/>
            <a:ext cx="3487461" cy="551606"/>
          </a:xfrm>
          <a:prstGeom prst="roundRect">
            <a:avLst/>
          </a:prstGeom>
          <a:solidFill>
            <a:schemeClr val="tx1">
              <a:lumMod val="75000"/>
              <a:lumOff val="25000"/>
            </a:schemeClr>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rot="20941517">
            <a:off x="1348336" y="2364779"/>
            <a:ext cx="3482429"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2. LE THORAX</a:t>
            </a:r>
            <a:endParaRPr lang="fr-FR" sz="3200" dirty="0">
              <a:solidFill>
                <a:schemeClr val="bg1"/>
              </a:solidFill>
              <a:latin typeface="Androgyne" panose="05080000000003050000" pitchFamily="82" charset="0"/>
            </a:endParaRPr>
          </a:p>
        </p:txBody>
      </p:sp>
      <p:pic>
        <p:nvPicPr>
          <p:cNvPr id="43" name="Picture 42"/>
          <p:cNvPicPr>
            <a:picLocks noChangeAspect="1"/>
          </p:cNvPicPr>
          <p:nvPr/>
        </p:nvPicPr>
        <p:blipFill rotWithShape="1">
          <a:blip r:embed="rId7">
            <a:extLst>
              <a:ext uri="{28A0092B-C50C-407E-A947-70E740481C1C}">
                <a14:useLocalDpi xmlns:a14="http://schemas.microsoft.com/office/drawing/2010/main" val="0"/>
              </a:ext>
            </a:extLst>
          </a:blip>
          <a:srcRect l="25542" r="26806" b="41528"/>
          <a:stretch/>
        </p:blipFill>
        <p:spPr>
          <a:xfrm>
            <a:off x="4926950" y="1151516"/>
            <a:ext cx="2743200" cy="2378615"/>
          </a:xfrm>
          <a:prstGeom prst="rect">
            <a:avLst/>
          </a:prstGeom>
        </p:spPr>
      </p:pic>
      <p:cxnSp>
        <p:nvCxnSpPr>
          <p:cNvPr id="44" name="Straight Arrow Connector 43"/>
          <p:cNvCxnSpPr/>
          <p:nvPr/>
        </p:nvCxnSpPr>
        <p:spPr>
          <a:xfrm flipH="1" flipV="1">
            <a:off x="4926950" y="4238625"/>
            <a:ext cx="573172" cy="770575"/>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791557" y="738185"/>
            <a:ext cx="3038941" cy="523220"/>
          </a:xfrm>
          <a:prstGeom prst="rect">
            <a:avLst/>
          </a:prstGeom>
        </p:spPr>
        <p:txBody>
          <a:bodyPr wrap="square">
            <a:spAutoFit/>
          </a:bodyPr>
          <a:lstStyle/>
          <a:p>
            <a:r>
              <a:rPr lang="fr-FR" sz="2800" dirty="0">
                <a:solidFill>
                  <a:schemeClr val="tx1">
                    <a:lumMod val="75000"/>
                    <a:lumOff val="25000"/>
                  </a:schemeClr>
                </a:solidFill>
                <a:latin typeface="Arial Black" panose="020B0A04020102020204" pitchFamily="34" charset="0"/>
              </a:rPr>
              <a:t>Des ailes</a:t>
            </a:r>
            <a:endParaRPr lang="fr-FR" sz="3600" dirty="0">
              <a:solidFill>
                <a:schemeClr val="tx1">
                  <a:lumMod val="75000"/>
                  <a:lumOff val="25000"/>
                </a:schemeClr>
              </a:solidFill>
              <a:latin typeface="Androgyne" panose="05080000000003050000" pitchFamily="82" charset="0"/>
            </a:endParaRPr>
          </a:p>
        </p:txBody>
      </p:sp>
      <p:sp>
        <p:nvSpPr>
          <p:cNvPr id="28" name="Rectangle 27"/>
          <p:cNvSpPr/>
          <p:nvPr/>
        </p:nvSpPr>
        <p:spPr>
          <a:xfrm>
            <a:off x="5808739" y="1151223"/>
            <a:ext cx="4107521" cy="430887"/>
          </a:xfrm>
          <a:prstGeom prst="rect">
            <a:avLst/>
          </a:prstGeom>
        </p:spPr>
        <p:txBody>
          <a:bodyPr wrap="square">
            <a:spAutoFit/>
          </a:bodyPr>
          <a:lstStyle/>
          <a:p>
            <a:r>
              <a:rPr lang="fr-FR" sz="2200" dirty="0">
                <a:solidFill>
                  <a:schemeClr val="tx1">
                    <a:lumMod val="75000"/>
                    <a:lumOff val="25000"/>
                  </a:schemeClr>
                </a:solidFill>
                <a:latin typeface="Arial" panose="020B0604020202020204" pitchFamily="34" charset="0"/>
                <a:cs typeface="Arial" panose="020B0604020202020204" pitchFamily="34" charset="0"/>
              </a:rPr>
              <a:t>(1 ou 2 paires) (pas toujours)</a:t>
            </a:r>
          </a:p>
        </p:txBody>
      </p:sp>
      <p:cxnSp>
        <p:nvCxnSpPr>
          <p:cNvPr id="31" name="Straight Arrow Connector 30"/>
          <p:cNvCxnSpPr/>
          <p:nvPr/>
        </p:nvCxnSpPr>
        <p:spPr>
          <a:xfrm>
            <a:off x="7726874" y="1630556"/>
            <a:ext cx="656738" cy="960865"/>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 name="Son enregistré">
            <a:hlinkClick r:id="" action="ppaction://media"/>
            <a:extLst>
              <a:ext uri="{FF2B5EF4-FFF2-40B4-BE49-F238E27FC236}">
                <a16:creationId xmlns:a16="http://schemas.microsoft.com/office/drawing/2014/main" id="{67ED58FD-953C-B4DE-A3FB-C624E83062A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1742365760"/>
      </p:ext>
    </p:extLst>
  </p:cSld>
  <p:clrMapOvr>
    <a:masterClrMapping/>
  </p:clrMapOvr>
  <mc:AlternateContent xmlns:mc="http://schemas.openxmlformats.org/markup-compatibility/2006" xmlns:p14="http://schemas.microsoft.com/office/powerpoint/2010/main">
    <mc:Choice Requires="p14">
      <p:transition spd="med" p14:dur="700" advTm="19000">
        <p:fade/>
      </p:transition>
    </mc:Choice>
    <mc:Fallback xmlns="">
      <p:transition spd="med"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5" name="Rounded Rectangle 4"/>
          <p:cNvSpPr/>
          <p:nvPr/>
        </p:nvSpPr>
        <p:spPr>
          <a:xfrm rot="21231020">
            <a:off x="-1932744" y="-401733"/>
            <a:ext cx="596639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Rectangle 312"/>
          <p:cNvSpPr/>
          <p:nvPr/>
        </p:nvSpPr>
        <p:spPr>
          <a:xfrm>
            <a:off x="241301" y="240087"/>
            <a:ext cx="6378975" cy="1200329"/>
          </a:xfrm>
          <a:prstGeom prst="rect">
            <a:avLst/>
          </a:prstGeom>
        </p:spPr>
        <p:txBody>
          <a:bodyPr wrap="square">
            <a:spAutoFit/>
          </a:bodyPr>
          <a:lstStyle/>
          <a:p>
            <a:r>
              <a:rPr lang="fr-FR" sz="3600" cap="all" dirty="0">
                <a:solidFill>
                  <a:schemeClr val="accent6"/>
                </a:solidFill>
                <a:latin typeface="Arial Black" panose="020B0A04020102020204" pitchFamily="34" charset="0"/>
              </a:rPr>
              <a:t>UN insecte,</a:t>
            </a:r>
          </a:p>
          <a:p>
            <a:r>
              <a:rPr lang="fr-FR" sz="3600" dirty="0">
                <a:solidFill>
                  <a:schemeClr val="tx1">
                    <a:lumMod val="75000"/>
                    <a:lumOff val="25000"/>
                  </a:schemeClr>
                </a:solidFill>
                <a:latin typeface="Androgyne" panose="05080000000003050000" pitchFamily="82" charset="0"/>
              </a:rPr>
              <a:t>C’est quoi ?</a:t>
            </a:r>
          </a:p>
        </p:txBody>
      </p:sp>
      <p:sp>
        <p:nvSpPr>
          <p:cNvPr id="34" name="object 269"/>
          <p:cNvSpPr/>
          <p:nvPr/>
        </p:nvSpPr>
        <p:spPr>
          <a:xfrm>
            <a:off x="8991" y="6527812"/>
            <a:ext cx="10682998" cy="1032192"/>
          </a:xfrm>
          <a:prstGeom prst="rect">
            <a:avLst/>
          </a:prstGeom>
          <a:blipFill>
            <a:blip r:embed="rId5"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 2"/>
          <p:cNvGrpSpPr/>
          <p:nvPr/>
        </p:nvGrpSpPr>
        <p:grpSpPr>
          <a:xfrm rot="1222623">
            <a:off x="1611273" y="3733851"/>
            <a:ext cx="3487461" cy="551606"/>
            <a:chOff x="1345617" y="2335638"/>
            <a:chExt cx="3487461" cy="551606"/>
          </a:xfrm>
        </p:grpSpPr>
        <p:sp>
          <p:nvSpPr>
            <p:cNvPr id="33" name="Rounded Rectangle 32"/>
            <p:cNvSpPr/>
            <p:nvPr/>
          </p:nvSpPr>
          <p:spPr>
            <a:xfrm rot="20931930">
              <a:off x="1345617" y="2335638"/>
              <a:ext cx="3487461" cy="551606"/>
            </a:xfrm>
            <a:prstGeom prst="roundRect">
              <a:avLst/>
            </a:prstGeom>
            <a:solidFill>
              <a:srgbClr val="FFC000"/>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rot="20941517">
              <a:off x="1350336" y="2388840"/>
              <a:ext cx="3482429"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3. L’ABDOMEN</a:t>
              </a:r>
              <a:endParaRPr lang="fr-FR" sz="3200" dirty="0">
                <a:solidFill>
                  <a:schemeClr val="bg1"/>
                </a:solidFill>
                <a:latin typeface="Androgyne" panose="05080000000003050000" pitchFamily="82" charset="0"/>
              </a:endParaRPr>
            </a:p>
          </p:txBody>
        </p:sp>
      </p:grpSp>
      <p:sp>
        <p:nvSpPr>
          <p:cNvPr id="32" name="TextBox 31"/>
          <p:cNvSpPr txBox="1"/>
          <p:nvPr/>
        </p:nvSpPr>
        <p:spPr>
          <a:xfrm>
            <a:off x="241301" y="6876893"/>
            <a:ext cx="7428849" cy="461665"/>
          </a:xfrm>
          <a:prstGeom prst="rect">
            <a:avLst/>
          </a:prstGeom>
          <a:noFill/>
        </p:spPr>
        <p:txBody>
          <a:bodyPr wrap="square" rtlCol="0">
            <a:spAutoFit/>
          </a:bodyPr>
          <a:lstStyle/>
          <a:p>
            <a:r>
              <a:rPr lang="fr-FR" sz="1900" dirty="0">
                <a:solidFill>
                  <a:schemeClr val="accent6">
                    <a:lumMod val="75000"/>
                  </a:schemeClr>
                </a:solidFill>
                <a:latin typeface="Arial Black" panose="020B0A04020102020204" pitchFamily="34" charset="0"/>
              </a:rPr>
              <a:t>Le corps d’un insecte se compose de </a:t>
            </a:r>
            <a:r>
              <a:rPr lang="fr-FR" sz="2400" dirty="0">
                <a:solidFill>
                  <a:schemeClr val="accent6">
                    <a:lumMod val="75000"/>
                  </a:schemeClr>
                </a:solidFill>
                <a:latin typeface="Arial Black" panose="020B0A04020102020204" pitchFamily="34" charset="0"/>
              </a:rPr>
              <a:t>3 parties</a:t>
            </a:r>
            <a:endParaRPr lang="fr-FR" sz="2400" dirty="0">
              <a:solidFill>
                <a:schemeClr val="accent6">
                  <a:lumMod val="75000"/>
                </a:schemeClr>
              </a:solidFill>
              <a:latin typeface="Androgyne" panose="05080000000003050000" pitchFamily="82" charset="0"/>
            </a:endParaRPr>
          </a:p>
        </p:txBody>
      </p:sp>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r="18279"/>
          <a:stretch/>
        </p:blipFill>
        <p:spPr>
          <a:xfrm>
            <a:off x="2450276" y="240087"/>
            <a:ext cx="6554024" cy="6296025"/>
          </a:xfrm>
          <a:prstGeom prst="rect">
            <a:avLst/>
          </a:prstGeom>
        </p:spPr>
      </p:pic>
      <p:cxnSp>
        <p:nvCxnSpPr>
          <p:cNvPr id="41" name="Straight Arrow Connector 40"/>
          <p:cNvCxnSpPr/>
          <p:nvPr/>
        </p:nvCxnSpPr>
        <p:spPr>
          <a:xfrm flipH="1">
            <a:off x="6848523" y="4888072"/>
            <a:ext cx="1143000" cy="16550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003357" y="4378261"/>
            <a:ext cx="2969698" cy="954107"/>
          </a:xfrm>
          <a:prstGeom prst="rect">
            <a:avLst/>
          </a:prstGeom>
        </p:spPr>
        <p:txBody>
          <a:bodyPr wrap="square">
            <a:spAutoFit/>
          </a:bodyPr>
          <a:lstStyle/>
          <a:p>
            <a:r>
              <a:rPr lang="fr-FR" sz="2800" dirty="0">
                <a:solidFill>
                  <a:schemeClr val="tx1">
                    <a:lumMod val="75000"/>
                    <a:lumOff val="25000"/>
                  </a:schemeClr>
                </a:solidFill>
                <a:latin typeface="Arial Black" panose="020B0A04020102020204" pitchFamily="34" charset="0"/>
              </a:rPr>
              <a:t>Plusieurs segments</a:t>
            </a:r>
          </a:p>
        </p:txBody>
      </p:sp>
      <p:cxnSp>
        <p:nvCxnSpPr>
          <p:cNvPr id="43" name="Straight Arrow Connector 42"/>
          <p:cNvCxnSpPr/>
          <p:nvPr/>
        </p:nvCxnSpPr>
        <p:spPr>
          <a:xfrm flipH="1">
            <a:off x="7420023" y="5228252"/>
            <a:ext cx="571082" cy="241318"/>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7261067" y="4560240"/>
            <a:ext cx="622365" cy="4525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rotWithShape="1">
          <a:blip r:embed="rId7">
            <a:extLst>
              <a:ext uri="{28A0092B-C50C-407E-A947-70E740481C1C}">
                <a14:useLocalDpi xmlns:a14="http://schemas.microsoft.com/office/drawing/2010/main" val="0"/>
              </a:ext>
            </a:extLst>
          </a:blip>
          <a:srcRect l="25542" r="26806" b="41528"/>
          <a:stretch/>
        </p:blipFill>
        <p:spPr>
          <a:xfrm>
            <a:off x="4926950" y="1151516"/>
            <a:ext cx="2743200" cy="2378615"/>
          </a:xfrm>
          <a:prstGeom prst="rect">
            <a:avLst/>
          </a:prstGeom>
        </p:spPr>
      </p:pic>
      <p:pic>
        <p:nvPicPr>
          <p:cNvPr id="4" name="Son enregistré">
            <a:hlinkClick r:id="" action="ppaction://media"/>
            <a:extLst>
              <a:ext uri="{FF2B5EF4-FFF2-40B4-BE49-F238E27FC236}">
                <a16:creationId xmlns:a16="http://schemas.microsoft.com/office/drawing/2014/main" id="{A79C342E-7438-4AED-A535-EF6F17B8BE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4051637862"/>
      </p:ext>
    </p:extLst>
  </p:cSld>
  <p:clrMapOvr>
    <a:masterClrMapping/>
  </p:clrMapOvr>
  <mc:AlternateContent xmlns:mc="http://schemas.openxmlformats.org/markup-compatibility/2006" xmlns:p14="http://schemas.microsoft.com/office/powerpoint/2010/main">
    <mc:Choice Requires="p14">
      <p:transition spd="med" p14:dur="700" advTm="16979">
        <p:fade/>
      </p:transition>
    </mc:Choice>
    <mc:Fallback xmlns="">
      <p:transition spd="med" advTm="169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76077" y="336906"/>
            <a:ext cx="10108725" cy="7225943"/>
            <a:chOff x="276077" y="336906"/>
            <a:chExt cx="10108725" cy="7225943"/>
          </a:xfrm>
        </p:grpSpPr>
        <p:sp>
          <p:nvSpPr>
            <p:cNvPr id="312" name="Rectangle 311"/>
            <p:cNvSpPr/>
            <p:nvPr/>
          </p:nvSpPr>
          <p:spPr>
            <a:xfrm>
              <a:off x="276077" y="336906"/>
              <a:ext cx="1332022" cy="7225943"/>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7225182"/>
            </a:xfrm>
            <a:prstGeom prst="rect">
              <a:avLst/>
            </a:prstGeom>
            <a:solidFill>
              <a:schemeClr val="bg2"/>
            </a:solidFill>
          </p:spPr>
          <p:txBody>
            <a:bodyPr wrap="square" lIns="0" tIns="0" rIns="0" bIns="0" rtlCol="0"/>
            <a:lstStyle/>
            <a:p>
              <a:endParaRPr/>
            </a:p>
          </p:txBody>
        </p:sp>
      </p:grpSp>
      <p:grpSp>
        <p:nvGrpSpPr>
          <p:cNvPr id="9" name="Group 8"/>
          <p:cNvGrpSpPr/>
          <p:nvPr/>
        </p:nvGrpSpPr>
        <p:grpSpPr>
          <a:xfrm>
            <a:off x="1574798" y="1850051"/>
            <a:ext cx="7543800" cy="4189079"/>
            <a:chOff x="1574798" y="1850051"/>
            <a:chExt cx="7543800" cy="4189079"/>
          </a:xfrm>
          <a:effectLst>
            <a:outerShdw dist="101600" dir="7920000" algn="ctr" rotWithShape="0">
              <a:schemeClr val="tx1">
                <a:alpha val="25000"/>
              </a:schemeClr>
            </a:outerShdw>
          </a:effectLst>
        </p:grpSpPr>
        <p:sp>
          <p:nvSpPr>
            <p:cNvPr id="5" name="Rounded Rectangle 4"/>
            <p:cNvSpPr/>
            <p:nvPr/>
          </p:nvSpPr>
          <p:spPr>
            <a:xfrm rot="21231020">
              <a:off x="1574798" y="1850051"/>
              <a:ext cx="7543800" cy="30480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p:cNvSpPr/>
            <p:nvPr/>
          </p:nvSpPr>
          <p:spPr>
            <a:xfrm>
              <a:off x="2286028" y="4591330"/>
              <a:ext cx="1447800" cy="144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3" name="Rectangle 312"/>
          <p:cNvSpPr/>
          <p:nvPr/>
        </p:nvSpPr>
        <p:spPr>
          <a:xfrm>
            <a:off x="1795230" y="2592348"/>
            <a:ext cx="7102940" cy="1569660"/>
          </a:xfrm>
          <a:prstGeom prst="rect">
            <a:avLst/>
          </a:prstGeom>
        </p:spPr>
        <p:txBody>
          <a:bodyPr wrap="square">
            <a:spAutoFit/>
          </a:bodyPr>
          <a:lstStyle/>
          <a:p>
            <a:pPr algn="ctr"/>
            <a:r>
              <a:rPr lang="fr-FR" sz="4800" dirty="0">
                <a:solidFill>
                  <a:schemeClr val="tx1">
                    <a:lumMod val="75000"/>
                    <a:lumOff val="25000"/>
                  </a:schemeClr>
                </a:solidFill>
                <a:latin typeface="Androgyne" panose="05080000000003050000" pitchFamily="82" charset="0"/>
              </a:rPr>
              <a:t>Et les autres</a:t>
            </a:r>
            <a:endParaRPr lang="fr-FR" sz="4800" cap="all" dirty="0">
              <a:solidFill>
                <a:srgbClr val="C00000"/>
              </a:solidFill>
              <a:latin typeface="Arial Black" panose="020B0A04020102020204" pitchFamily="34" charset="0"/>
            </a:endParaRPr>
          </a:p>
          <a:p>
            <a:pPr algn="ctr"/>
            <a:r>
              <a:rPr lang="fr-FR" sz="4800" cap="all" dirty="0">
                <a:solidFill>
                  <a:srgbClr val="C00000"/>
                </a:solidFill>
                <a:latin typeface="Arial Black" panose="020B0A04020102020204" pitchFamily="34" charset="0"/>
              </a:rPr>
              <a:t>Arthropodes ?</a:t>
            </a:r>
          </a:p>
        </p:txBody>
      </p:sp>
      <p:sp>
        <p:nvSpPr>
          <p:cNvPr id="59" name="Freeform 406"/>
          <p:cNvSpPr>
            <a:spLocks noEditPoints="1"/>
          </p:cNvSpPr>
          <p:nvPr/>
        </p:nvSpPr>
        <p:spPr bwMode="auto">
          <a:xfrm>
            <a:off x="2041421" y="4681602"/>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Rectangle 63"/>
          <p:cNvSpPr/>
          <p:nvPr/>
        </p:nvSpPr>
        <p:spPr>
          <a:xfrm>
            <a:off x="2700312" y="4919624"/>
            <a:ext cx="643444" cy="830997"/>
          </a:xfrm>
          <a:prstGeom prst="rect">
            <a:avLst/>
          </a:prstGeom>
        </p:spPr>
        <p:txBody>
          <a:bodyPr wrap="square">
            <a:spAutoFit/>
          </a:bodyPr>
          <a:lstStyle/>
          <a:p>
            <a:pPr algn="ctr"/>
            <a:r>
              <a:rPr lang="fr-FR" sz="4800" cap="all" dirty="0">
                <a:solidFill>
                  <a:schemeClr val="accent6"/>
                </a:solidFill>
                <a:latin typeface="BD Cartoon Shout" panose="02000000000000000000" pitchFamily="2" charset="0"/>
              </a:rPr>
              <a:t>?</a:t>
            </a:r>
            <a:endParaRPr lang="fr-FR" sz="6000" dirty="0">
              <a:solidFill>
                <a:schemeClr val="accent6"/>
              </a:solidFill>
              <a:latin typeface="BD Cartoon Shout" panose="02000000000000000000" pitchFamily="2" charset="0"/>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b="30721"/>
          <a:stretch/>
        </p:blipFill>
        <p:spPr>
          <a:xfrm>
            <a:off x="7803909" y="3171639"/>
            <a:ext cx="3045563" cy="4391211"/>
          </a:xfrm>
          <a:prstGeom prst="rect">
            <a:avLst/>
          </a:prstGeom>
          <a:effectLst>
            <a:outerShdw dist="114300" dir="2820000" algn="ctr" rotWithShape="0">
              <a:schemeClr val="tx1">
                <a:alpha val="33000"/>
              </a:schemeClr>
            </a:outerShdw>
          </a:effectLst>
        </p:spPr>
      </p:pic>
      <p:sp>
        <p:nvSpPr>
          <p:cNvPr id="18" name="Rounded Rectangle 17"/>
          <p:cNvSpPr/>
          <p:nvPr/>
        </p:nvSpPr>
        <p:spPr>
          <a:xfrm rot="21236668">
            <a:off x="520499" y="1685732"/>
            <a:ext cx="3487461" cy="551606"/>
          </a:xfrm>
          <a:prstGeom prst="roundRect">
            <a:avLst/>
          </a:prstGeom>
          <a:solidFill>
            <a:schemeClr val="accent3"/>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rot="21203686">
            <a:off x="167756" y="1736055"/>
            <a:ext cx="4192948" cy="400110"/>
          </a:xfrm>
          <a:prstGeom prst="rect">
            <a:avLst/>
          </a:prstGeom>
        </p:spPr>
        <p:txBody>
          <a:bodyPr wrap="square">
            <a:spAutoFit/>
          </a:bodyPr>
          <a:lstStyle/>
          <a:p>
            <a:pPr algn="ctr"/>
            <a:r>
              <a:rPr lang="fr-FR" sz="2000" dirty="0">
                <a:solidFill>
                  <a:schemeClr val="bg1"/>
                </a:solidFill>
                <a:latin typeface="Androgyne" panose="05080000000003050000" pitchFamily="82" charset="0"/>
              </a:rPr>
              <a:t>Connaissance du moustique</a:t>
            </a:r>
          </a:p>
        </p:txBody>
      </p:sp>
      <p:pic>
        <p:nvPicPr>
          <p:cNvPr id="3" name="Son enregistré">
            <a:hlinkClick r:id="" action="ppaction://media"/>
            <a:extLst>
              <a:ext uri="{FF2B5EF4-FFF2-40B4-BE49-F238E27FC236}">
                <a16:creationId xmlns:a16="http://schemas.microsoft.com/office/drawing/2014/main" id="{14B05277-98EE-0838-F23F-3979C32111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1361988809"/>
      </p:ext>
    </p:extLst>
  </p:cSld>
  <p:clrMapOvr>
    <a:masterClrMapping/>
  </p:clrMapOvr>
  <mc:AlternateContent xmlns:mc="http://schemas.openxmlformats.org/markup-compatibility/2006" xmlns:p14="http://schemas.microsoft.com/office/powerpoint/2010/main">
    <mc:Choice Requires="p14">
      <p:transition spd="med" p14:dur="700" advTm="11336">
        <p:fade/>
      </p:transition>
    </mc:Choice>
    <mc:Fallback xmlns="">
      <p:transition spd="med" advTm="113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34" name="object 269"/>
          <p:cNvSpPr/>
          <p:nvPr/>
        </p:nvSpPr>
        <p:spPr>
          <a:xfrm>
            <a:off x="8991" y="6527812"/>
            <a:ext cx="10682998" cy="1032192"/>
          </a:xfrm>
          <a:prstGeom prst="rect">
            <a:avLst/>
          </a:prstGeom>
          <a:blipFill>
            <a:blip r:embed="rId5"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Box 31"/>
          <p:cNvSpPr txBox="1"/>
          <p:nvPr/>
        </p:nvSpPr>
        <p:spPr>
          <a:xfrm>
            <a:off x="241301" y="6876893"/>
            <a:ext cx="7428849" cy="384721"/>
          </a:xfrm>
          <a:prstGeom prst="rect">
            <a:avLst/>
          </a:prstGeom>
          <a:noFill/>
        </p:spPr>
        <p:txBody>
          <a:bodyPr wrap="square" rtlCol="0">
            <a:spAutoFit/>
          </a:bodyPr>
          <a:lstStyle/>
          <a:p>
            <a:r>
              <a:rPr lang="fr-FR" sz="1900" dirty="0">
                <a:solidFill>
                  <a:schemeClr val="accent6">
                    <a:lumMod val="75000"/>
                  </a:schemeClr>
                </a:solidFill>
                <a:latin typeface="Arial Black" panose="020B0A04020102020204" pitchFamily="34" charset="0"/>
              </a:rPr>
              <a:t>Araignées – scorpions – acariens (tiques, aoûtats…)</a:t>
            </a:r>
            <a:endParaRPr lang="fr-FR" sz="2400" dirty="0">
              <a:solidFill>
                <a:schemeClr val="accent6">
                  <a:lumMod val="75000"/>
                </a:schemeClr>
              </a:solidFill>
              <a:latin typeface="Androgyne" panose="05080000000003050000" pitchFamily="82" charset="0"/>
            </a:endParaRPr>
          </a:p>
        </p:txBody>
      </p:sp>
      <p:sp>
        <p:nvSpPr>
          <p:cNvPr id="42" name="Rectangle 41"/>
          <p:cNvSpPr/>
          <p:nvPr/>
        </p:nvSpPr>
        <p:spPr>
          <a:xfrm>
            <a:off x="-390382" y="3224363"/>
            <a:ext cx="2969698" cy="1200329"/>
          </a:xfrm>
          <a:prstGeom prst="rect">
            <a:avLst/>
          </a:prstGeom>
        </p:spPr>
        <p:txBody>
          <a:bodyPr wrap="square">
            <a:spAutoFit/>
          </a:bodyPr>
          <a:lstStyle/>
          <a:p>
            <a:pPr algn="r"/>
            <a:r>
              <a:rPr lang="fr-FR" sz="4400" dirty="0">
                <a:solidFill>
                  <a:schemeClr val="tx1">
                    <a:lumMod val="75000"/>
                    <a:lumOff val="25000"/>
                  </a:schemeClr>
                </a:solidFill>
                <a:latin typeface="Arial Black" panose="020B0A04020102020204" pitchFamily="34" charset="0"/>
              </a:rPr>
              <a:t>4</a:t>
            </a:r>
            <a:r>
              <a:rPr lang="fr-FR" sz="2800" dirty="0">
                <a:solidFill>
                  <a:schemeClr val="tx1">
                    <a:lumMod val="75000"/>
                    <a:lumOff val="25000"/>
                  </a:schemeClr>
                </a:solidFill>
                <a:latin typeface="Arial Black" panose="020B0A04020102020204" pitchFamily="34" charset="0"/>
              </a:rPr>
              <a:t> paires </a:t>
            </a:r>
            <a:br>
              <a:rPr lang="fr-FR" sz="2800" dirty="0">
                <a:solidFill>
                  <a:schemeClr val="tx1">
                    <a:lumMod val="75000"/>
                    <a:lumOff val="25000"/>
                  </a:schemeClr>
                </a:solidFill>
                <a:latin typeface="Arial Black" panose="020B0A04020102020204" pitchFamily="34" charset="0"/>
              </a:rPr>
            </a:br>
            <a:r>
              <a:rPr lang="fr-FR" sz="2800" dirty="0">
                <a:solidFill>
                  <a:schemeClr val="tx1">
                    <a:lumMod val="75000"/>
                    <a:lumOff val="25000"/>
                  </a:schemeClr>
                </a:solidFill>
                <a:latin typeface="Arial Black" panose="020B0A04020102020204" pitchFamily="34" charset="0"/>
              </a:rPr>
              <a:t>de pattes</a:t>
            </a:r>
          </a:p>
        </p:txBody>
      </p:sp>
      <p:cxnSp>
        <p:nvCxnSpPr>
          <p:cNvPr id="41" name="Straight Arrow Connector 40"/>
          <p:cNvCxnSpPr/>
          <p:nvPr/>
        </p:nvCxnSpPr>
        <p:spPr>
          <a:xfrm>
            <a:off x="2155845" y="4431178"/>
            <a:ext cx="1763228" cy="62084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Et les autres</a:t>
            </a:r>
            <a:endParaRPr lang="fr-FR" sz="3600" cap="all" dirty="0">
              <a:solidFill>
                <a:schemeClr val="accent6"/>
              </a:solidFill>
              <a:latin typeface="Arial Black" panose="020B0A04020102020204" pitchFamily="34" charset="0"/>
            </a:endParaRPr>
          </a:p>
          <a:p>
            <a:r>
              <a:rPr lang="fr-FR" sz="3600" cap="all" dirty="0">
                <a:solidFill>
                  <a:schemeClr val="accent6"/>
                </a:solidFill>
                <a:latin typeface="Arial Black" panose="020B0A04020102020204" pitchFamily="34" charset="0"/>
              </a:rPr>
              <a:t>ARTHROPODES ?</a:t>
            </a:r>
          </a:p>
        </p:txBody>
      </p:sp>
      <p:cxnSp>
        <p:nvCxnSpPr>
          <p:cNvPr id="31" name="Straight Connector 30"/>
          <p:cNvCxnSpPr/>
          <p:nvPr/>
        </p:nvCxnSpPr>
        <p:spPr>
          <a:xfrm>
            <a:off x="6620276" y="-104775"/>
            <a:ext cx="0" cy="2743200"/>
          </a:xfrm>
          <a:prstGeom prst="line">
            <a:avLst/>
          </a:prstGeom>
          <a:ln w="28575">
            <a:solidFill>
              <a:srgbClr val="1E0F2E"/>
            </a:solidFill>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34316">
            <a:off x="3055370" y="2008758"/>
            <a:ext cx="6725998" cy="3725795"/>
          </a:xfrm>
          <a:prstGeom prst="rect">
            <a:avLst/>
          </a:prstGeom>
        </p:spPr>
      </p:pic>
      <p:sp>
        <p:nvSpPr>
          <p:cNvPr id="50" name="Rounded Rectangle 49"/>
          <p:cNvSpPr/>
          <p:nvPr/>
        </p:nvSpPr>
        <p:spPr>
          <a:xfrm rot="554553">
            <a:off x="5482939" y="921589"/>
            <a:ext cx="3487461" cy="551606"/>
          </a:xfrm>
          <a:prstGeom prst="roundRect">
            <a:avLst/>
          </a:prstGeom>
          <a:solidFill>
            <a:srgbClr val="FFC000"/>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rot="564140">
            <a:off x="5484654" y="975043"/>
            <a:ext cx="3482429"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LES </a:t>
            </a:r>
            <a:r>
              <a:rPr lang="fr-FR" sz="2400" dirty="0" err="1">
                <a:solidFill>
                  <a:schemeClr val="bg1"/>
                </a:solidFill>
                <a:latin typeface="Arial Black" panose="020B0A04020102020204" pitchFamily="34" charset="0"/>
              </a:rPr>
              <a:t>ARACHNID</a:t>
            </a:r>
            <a:r>
              <a:rPr lang="fr-FR" sz="2400" cap="all" dirty="0" err="1">
                <a:solidFill>
                  <a:schemeClr val="bg1"/>
                </a:solidFill>
                <a:latin typeface="Arial Black" panose="020B0A04020102020204" pitchFamily="34" charset="0"/>
              </a:rPr>
              <a:t>é</a:t>
            </a:r>
            <a:r>
              <a:rPr lang="fr-FR" sz="2400" dirty="0" err="1">
                <a:solidFill>
                  <a:schemeClr val="bg1"/>
                </a:solidFill>
                <a:latin typeface="Arial Black" panose="020B0A04020102020204" pitchFamily="34" charset="0"/>
              </a:rPr>
              <a:t>S</a:t>
            </a:r>
            <a:endParaRPr lang="fr-FR" sz="3200" dirty="0">
              <a:solidFill>
                <a:schemeClr val="bg1"/>
              </a:solidFill>
              <a:latin typeface="Androgyne" panose="05080000000003050000" pitchFamily="82" charset="0"/>
            </a:endParaRPr>
          </a:p>
        </p:txBody>
      </p:sp>
      <p:sp>
        <p:nvSpPr>
          <p:cNvPr id="53" name="Oval 52"/>
          <p:cNvSpPr/>
          <p:nvPr/>
        </p:nvSpPr>
        <p:spPr>
          <a:xfrm>
            <a:off x="463382"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Oval 53"/>
          <p:cNvSpPr/>
          <p:nvPr/>
        </p:nvSpPr>
        <p:spPr>
          <a:xfrm>
            <a:off x="2036022"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Oval 54"/>
          <p:cNvSpPr/>
          <p:nvPr/>
        </p:nvSpPr>
        <p:spPr>
          <a:xfrm>
            <a:off x="3608662"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788" y="5763009"/>
            <a:ext cx="1116528" cy="837396"/>
          </a:xfrm>
          <a:prstGeom prst="ellipse">
            <a:avLst/>
          </a:prstGeom>
        </p:spPr>
      </p:pic>
      <p:pic>
        <p:nvPicPr>
          <p:cNvPr id="52" name="Picture 51"/>
          <p:cNvPicPr>
            <a:picLocks noChangeAspect="1"/>
          </p:cNvPicPr>
          <p:nvPr/>
        </p:nvPicPr>
        <p:blipFill rotWithShape="1">
          <a:blip r:embed="rId8">
            <a:extLst>
              <a:ext uri="{28A0092B-C50C-407E-A947-70E740481C1C}">
                <a14:useLocalDpi xmlns:a14="http://schemas.microsoft.com/office/drawing/2010/main" val="0"/>
              </a:ext>
            </a:extLst>
          </a:blip>
          <a:srcRect l="9757" t="10750" r="7776" b="6091"/>
          <a:stretch/>
        </p:blipFill>
        <p:spPr>
          <a:xfrm>
            <a:off x="2146301" y="5582009"/>
            <a:ext cx="1066800" cy="1219200"/>
          </a:xfrm>
          <a:prstGeom prst="ellipse">
            <a:avLst/>
          </a:prstGeom>
        </p:spPr>
      </p:pic>
      <p:pic>
        <p:nvPicPr>
          <p:cNvPr id="56" name="Picture 55"/>
          <p:cNvPicPr>
            <a:picLocks noChangeAspect="1"/>
          </p:cNvPicPr>
          <p:nvPr/>
        </p:nvPicPr>
        <p:blipFill rotWithShape="1">
          <a:blip r:embed="rId9">
            <a:extLst>
              <a:ext uri="{28A0092B-C50C-407E-A947-70E740481C1C}">
                <a14:useLocalDpi xmlns:a14="http://schemas.microsoft.com/office/drawing/2010/main" val="0"/>
              </a:ext>
            </a:extLst>
          </a:blip>
          <a:srcRect t="2511" r="2915" b="3029"/>
          <a:stretch/>
        </p:blipFill>
        <p:spPr>
          <a:xfrm>
            <a:off x="3638533" y="5610225"/>
            <a:ext cx="1174767" cy="1143000"/>
          </a:xfrm>
          <a:prstGeom prst="ellipse">
            <a:avLst/>
          </a:prstGeom>
        </p:spPr>
      </p:pic>
      <p:pic>
        <p:nvPicPr>
          <p:cNvPr id="5" name="Son enregistré">
            <a:hlinkClick r:id="" action="ppaction://media"/>
            <a:extLst>
              <a:ext uri="{FF2B5EF4-FFF2-40B4-BE49-F238E27FC236}">
                <a16:creationId xmlns:a16="http://schemas.microsoft.com/office/drawing/2014/main" id="{2DF9AB8D-CCAC-72B6-A983-201A8354B2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41900" y="3476625"/>
            <a:ext cx="609600" cy="609600"/>
          </a:xfrm>
          <a:prstGeom prst="rect">
            <a:avLst/>
          </a:prstGeom>
        </p:spPr>
      </p:pic>
    </p:spTree>
    <p:extLst>
      <p:ext uri="{BB962C8B-B14F-4D97-AF65-F5344CB8AC3E}">
        <p14:creationId xmlns:p14="http://schemas.microsoft.com/office/powerpoint/2010/main" val="1568834010"/>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92338" y="-104775"/>
            <a:ext cx="10108725" cy="7347827"/>
            <a:chOff x="276077" y="336907"/>
            <a:chExt cx="10108725" cy="6906145"/>
          </a:xfrm>
        </p:grpSpPr>
        <p:sp>
          <p:nvSpPr>
            <p:cNvPr id="312" name="Rectangle 311"/>
            <p:cNvSpPr/>
            <p:nvPr/>
          </p:nvSpPr>
          <p:spPr>
            <a:xfrm>
              <a:off x="276077" y="336907"/>
              <a:ext cx="1332022" cy="6406828"/>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bject 2"/>
            <p:cNvSpPr/>
            <p:nvPr/>
          </p:nvSpPr>
          <p:spPr>
            <a:xfrm>
              <a:off x="1612900" y="337667"/>
              <a:ext cx="8771902" cy="6905385"/>
            </a:xfrm>
            <a:prstGeom prst="rect">
              <a:avLst/>
            </a:prstGeom>
            <a:solidFill>
              <a:schemeClr val="bg2"/>
            </a:solidFill>
          </p:spPr>
          <p:txBody>
            <a:bodyPr wrap="square" lIns="0" tIns="0" rIns="0" bIns="0" rtlCol="0"/>
            <a:lstStyle/>
            <a:p>
              <a:endParaRPr/>
            </a:p>
          </p:txBody>
        </p:sp>
      </p:grpSp>
      <p:sp>
        <p:nvSpPr>
          <p:cNvPr id="34" name="object 269"/>
          <p:cNvSpPr/>
          <p:nvPr/>
        </p:nvSpPr>
        <p:spPr>
          <a:xfrm>
            <a:off x="8991" y="6527812"/>
            <a:ext cx="10682998" cy="1032192"/>
          </a:xfrm>
          <a:prstGeom prst="rect">
            <a:avLst/>
          </a:prstGeom>
          <a:blipFill>
            <a:blip r:embed="rId5" cstate="print"/>
            <a:stretch>
              <a:fillRect/>
            </a:stretch>
          </a:blipFill>
        </p:spPr>
        <p:txBody>
          <a:bodyPr wrap="square" lIns="0" tIns="0" rIns="0" bIns="0" rtlCol="0"/>
          <a:lstStyle/>
          <a:p>
            <a:endParaRPr/>
          </a:p>
        </p:txBody>
      </p:sp>
      <p:sp>
        <p:nvSpPr>
          <p:cNvPr id="35" name="object 270"/>
          <p:cNvSpPr/>
          <p:nvPr/>
        </p:nvSpPr>
        <p:spPr>
          <a:xfrm>
            <a:off x="8991" y="6718287"/>
            <a:ext cx="10683240" cy="84201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p:spPr>
        <p:txBody>
          <a:bodyPr wrap="square" lIns="0" tIns="0" rIns="0" bIns="0" rtlCol="0"/>
          <a:lstStyle/>
          <a:p>
            <a:endParaRPr/>
          </a:p>
        </p:txBody>
      </p:sp>
      <p:sp>
        <p:nvSpPr>
          <p:cNvPr id="20" name="Oval 19"/>
          <p:cNvSpPr/>
          <p:nvPr/>
        </p:nvSpPr>
        <p:spPr>
          <a:xfrm>
            <a:off x="8673883" y="5843524"/>
            <a:ext cx="1447800" cy="1447800"/>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 20"/>
          <p:cNvGrpSpPr/>
          <p:nvPr/>
        </p:nvGrpSpPr>
        <p:grpSpPr>
          <a:xfrm>
            <a:off x="8739448" y="6121875"/>
            <a:ext cx="1122184" cy="1121177"/>
            <a:chOff x="7242775" y="4325009"/>
            <a:chExt cx="1569602" cy="1568193"/>
          </a:xfrm>
        </p:grpSpPr>
        <p:sp>
          <p:nvSpPr>
            <p:cNvPr id="22" name="Freeform 406"/>
            <p:cNvSpPr>
              <a:spLocks noEditPoints="1"/>
            </p:cNvSpPr>
            <p:nvPr/>
          </p:nvSpPr>
          <p:spPr bwMode="auto">
            <a:xfrm>
              <a:off x="7242775" y="4325009"/>
              <a:ext cx="1569602" cy="1568193"/>
            </a:xfrm>
            <a:custGeom>
              <a:avLst/>
              <a:gdLst>
                <a:gd name="T0" fmla="*/ 2347 w 4450"/>
                <a:gd name="T1" fmla="*/ 371 h 4446"/>
                <a:gd name="T2" fmla="*/ 1963 w 4450"/>
                <a:gd name="T3" fmla="*/ 515 h 4446"/>
                <a:gd name="T4" fmla="*/ 1632 w 4450"/>
                <a:gd name="T5" fmla="*/ 763 h 4446"/>
                <a:gd name="T6" fmla="*/ 1383 w 4450"/>
                <a:gd name="T7" fmla="*/ 1094 h 4446"/>
                <a:gd name="T8" fmla="*/ 1240 w 4450"/>
                <a:gd name="T9" fmla="*/ 1478 h 4446"/>
                <a:gd name="T10" fmla="*/ 1211 w 4450"/>
                <a:gd name="T11" fmla="*/ 1894 h 4446"/>
                <a:gd name="T12" fmla="*/ 1298 w 4450"/>
                <a:gd name="T13" fmla="*/ 2297 h 4446"/>
                <a:gd name="T14" fmla="*/ 1495 w 4450"/>
                <a:gd name="T15" fmla="*/ 2658 h 4446"/>
                <a:gd name="T16" fmla="*/ 1789 w 4450"/>
                <a:gd name="T17" fmla="*/ 2952 h 4446"/>
                <a:gd name="T18" fmla="*/ 2151 w 4450"/>
                <a:gd name="T19" fmla="*/ 3149 h 4446"/>
                <a:gd name="T20" fmla="*/ 2554 w 4450"/>
                <a:gd name="T21" fmla="*/ 3236 h 4446"/>
                <a:gd name="T22" fmla="*/ 2971 w 4450"/>
                <a:gd name="T23" fmla="*/ 3207 h 4446"/>
                <a:gd name="T24" fmla="*/ 3355 w 4450"/>
                <a:gd name="T25" fmla="*/ 3064 h 4446"/>
                <a:gd name="T26" fmla="*/ 3686 w 4450"/>
                <a:gd name="T27" fmla="*/ 2815 h 4446"/>
                <a:gd name="T28" fmla="*/ 3935 w 4450"/>
                <a:gd name="T29" fmla="*/ 2484 h 4446"/>
                <a:gd name="T30" fmla="*/ 4078 w 4450"/>
                <a:gd name="T31" fmla="*/ 2101 h 4446"/>
                <a:gd name="T32" fmla="*/ 4107 w 4450"/>
                <a:gd name="T33" fmla="*/ 1684 h 4446"/>
                <a:gd name="T34" fmla="*/ 4020 w 4450"/>
                <a:gd name="T35" fmla="*/ 1281 h 4446"/>
                <a:gd name="T36" fmla="*/ 3823 w 4450"/>
                <a:gd name="T37" fmla="*/ 921 h 4446"/>
                <a:gd name="T38" fmla="*/ 3529 w 4450"/>
                <a:gd name="T39" fmla="*/ 626 h 4446"/>
                <a:gd name="T40" fmla="*/ 3167 w 4450"/>
                <a:gd name="T41" fmla="*/ 430 h 4446"/>
                <a:gd name="T42" fmla="*/ 2764 w 4450"/>
                <a:gd name="T43" fmla="*/ 343 h 4446"/>
                <a:gd name="T44" fmla="*/ 2878 w 4450"/>
                <a:gd name="T45" fmla="*/ 13 h 4446"/>
                <a:gd name="T46" fmla="*/ 3296 w 4450"/>
                <a:gd name="T47" fmla="*/ 115 h 4446"/>
                <a:gd name="T48" fmla="*/ 3675 w 4450"/>
                <a:gd name="T49" fmla="*/ 314 h 4446"/>
                <a:gd name="T50" fmla="*/ 4004 w 4450"/>
                <a:gd name="T51" fmla="*/ 606 h 4446"/>
                <a:gd name="T52" fmla="*/ 4252 w 4450"/>
                <a:gd name="T53" fmla="*/ 968 h 4446"/>
                <a:gd name="T54" fmla="*/ 4400 w 4450"/>
                <a:gd name="T55" fmla="*/ 1369 h 4446"/>
                <a:gd name="T56" fmla="*/ 4450 w 4450"/>
                <a:gd name="T57" fmla="*/ 1789 h 4446"/>
                <a:gd name="T58" fmla="*/ 4400 w 4450"/>
                <a:gd name="T59" fmla="*/ 2209 h 4446"/>
                <a:gd name="T60" fmla="*/ 4252 w 4450"/>
                <a:gd name="T61" fmla="*/ 2611 h 4446"/>
                <a:gd name="T62" fmla="*/ 4004 w 4450"/>
                <a:gd name="T63" fmla="*/ 2973 h 4446"/>
                <a:gd name="T64" fmla="*/ 3655 w 4450"/>
                <a:gd name="T65" fmla="*/ 3279 h 4446"/>
                <a:gd name="T66" fmla="*/ 3243 w 4450"/>
                <a:gd name="T67" fmla="*/ 3484 h 4446"/>
                <a:gd name="T68" fmla="*/ 2793 w 4450"/>
                <a:gd name="T69" fmla="*/ 3575 h 4446"/>
                <a:gd name="T70" fmla="*/ 2466 w 4450"/>
                <a:gd name="T71" fmla="*/ 3565 h 4446"/>
                <a:gd name="T72" fmla="*/ 2054 w 4450"/>
                <a:gd name="T73" fmla="*/ 3464 h 4446"/>
                <a:gd name="T74" fmla="*/ 1757 w 4450"/>
                <a:gd name="T75" fmla="*/ 3320 h 4446"/>
                <a:gd name="T76" fmla="*/ 1685 w 4450"/>
                <a:gd name="T77" fmla="*/ 3304 h 4446"/>
                <a:gd name="T78" fmla="*/ 1579 w 4450"/>
                <a:gd name="T79" fmla="*/ 3348 h 4446"/>
                <a:gd name="T80" fmla="*/ 475 w 4450"/>
                <a:gd name="T81" fmla="*/ 4408 h 4446"/>
                <a:gd name="T82" fmla="*/ 266 w 4450"/>
                <a:gd name="T83" fmla="*/ 4443 h 4446"/>
                <a:gd name="T84" fmla="*/ 111 w 4450"/>
                <a:gd name="T85" fmla="*/ 4364 h 4446"/>
                <a:gd name="T86" fmla="*/ 15 w 4450"/>
                <a:gd name="T87" fmla="*/ 4226 h 4446"/>
                <a:gd name="T88" fmla="*/ 3 w 4450"/>
                <a:gd name="T89" fmla="*/ 4093 h 4446"/>
                <a:gd name="T90" fmla="*/ 77 w 4450"/>
                <a:gd name="T91" fmla="*/ 3905 h 4446"/>
                <a:gd name="T92" fmla="*/ 1121 w 4450"/>
                <a:gd name="T93" fmla="*/ 2841 h 4446"/>
                <a:gd name="T94" fmla="*/ 1140 w 4450"/>
                <a:gd name="T95" fmla="*/ 2731 h 4446"/>
                <a:gd name="T96" fmla="*/ 1016 w 4450"/>
                <a:gd name="T97" fmla="*/ 2475 h 4446"/>
                <a:gd name="T98" fmla="*/ 888 w 4450"/>
                <a:gd name="T99" fmla="*/ 2029 h 4446"/>
                <a:gd name="T100" fmla="*/ 880 w 4450"/>
                <a:gd name="T101" fmla="*/ 1568 h 4446"/>
                <a:gd name="T102" fmla="*/ 982 w 4450"/>
                <a:gd name="T103" fmla="*/ 1151 h 4446"/>
                <a:gd name="T104" fmla="*/ 1181 w 4450"/>
                <a:gd name="T105" fmla="*/ 774 h 4446"/>
                <a:gd name="T106" fmla="*/ 1472 w 4450"/>
                <a:gd name="T107" fmla="*/ 449 h 4446"/>
                <a:gd name="T108" fmla="*/ 1827 w 4450"/>
                <a:gd name="T109" fmla="*/ 203 h 4446"/>
                <a:gd name="T110" fmla="*/ 2228 w 4450"/>
                <a:gd name="T111" fmla="*/ 51 h 4446"/>
                <a:gd name="T112" fmla="*/ 2660 w 4450"/>
                <a:gd name="T11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sz="1200"/>
            </a:p>
          </p:txBody>
        </p:sp>
        <p:sp>
          <p:nvSpPr>
            <p:cNvPr id="23" name="Rectangle 22"/>
            <p:cNvSpPr/>
            <p:nvPr/>
          </p:nvSpPr>
          <p:spPr>
            <a:xfrm>
              <a:off x="7901666" y="4563030"/>
              <a:ext cx="643444" cy="904025"/>
            </a:xfrm>
            <a:prstGeom prst="rect">
              <a:avLst/>
            </a:prstGeom>
          </p:spPr>
          <p:txBody>
            <a:bodyPr wrap="square">
              <a:spAutoFit/>
            </a:bodyPr>
            <a:lstStyle/>
            <a:p>
              <a:pPr algn="ctr"/>
              <a:r>
                <a:rPr lang="fr-FR" sz="3600" cap="all" dirty="0">
                  <a:solidFill>
                    <a:schemeClr val="accent6"/>
                  </a:solidFill>
                  <a:latin typeface="BD Cartoon Shout" panose="02000000000000000000" pitchFamily="2" charset="0"/>
                </a:rPr>
                <a:t>?</a:t>
              </a:r>
              <a:endParaRPr lang="fr-FR" sz="4400" dirty="0">
                <a:solidFill>
                  <a:schemeClr val="accent6"/>
                </a:solidFill>
                <a:latin typeface="BD Cartoon Shout" panose="02000000000000000000" pitchFamily="2" charset="0"/>
              </a:endParaRPr>
            </a:p>
          </p:txBody>
        </p:sp>
      </p:grpSp>
      <p:sp>
        <p:nvSpPr>
          <p:cNvPr id="11" name="Oval 10"/>
          <p:cNvSpPr/>
          <p:nvPr/>
        </p:nvSpPr>
        <p:spPr>
          <a:xfrm>
            <a:off x="2973770" y="401657"/>
            <a:ext cx="6077883" cy="6077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Box 31"/>
          <p:cNvSpPr txBox="1"/>
          <p:nvPr/>
        </p:nvSpPr>
        <p:spPr>
          <a:xfrm>
            <a:off x="241301" y="6876893"/>
            <a:ext cx="7428849" cy="384721"/>
          </a:xfrm>
          <a:prstGeom prst="rect">
            <a:avLst/>
          </a:prstGeom>
          <a:noFill/>
        </p:spPr>
        <p:txBody>
          <a:bodyPr wrap="square" rtlCol="0">
            <a:spAutoFit/>
          </a:bodyPr>
          <a:lstStyle/>
          <a:p>
            <a:r>
              <a:rPr lang="fr-FR" sz="1900" dirty="0">
                <a:solidFill>
                  <a:srgbClr val="CD081C"/>
                </a:solidFill>
                <a:latin typeface="Arial Black" panose="020B0A04020102020204" pitchFamily="34" charset="0"/>
              </a:rPr>
              <a:t>Langoustes – crabes – cloportes</a:t>
            </a:r>
            <a:endParaRPr lang="fr-FR" sz="2400" dirty="0">
              <a:solidFill>
                <a:srgbClr val="CD081C"/>
              </a:solidFill>
              <a:latin typeface="Androgyne" panose="05080000000003050000" pitchFamily="82" charset="0"/>
            </a:endParaRPr>
          </a:p>
        </p:txBody>
      </p:sp>
      <p:sp>
        <p:nvSpPr>
          <p:cNvPr id="53" name="Oval 52"/>
          <p:cNvSpPr/>
          <p:nvPr/>
        </p:nvSpPr>
        <p:spPr>
          <a:xfrm>
            <a:off x="463382"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Oval 53"/>
          <p:cNvSpPr/>
          <p:nvPr/>
        </p:nvSpPr>
        <p:spPr>
          <a:xfrm>
            <a:off x="1917700"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Oval 54"/>
          <p:cNvSpPr/>
          <p:nvPr/>
        </p:nvSpPr>
        <p:spPr>
          <a:xfrm>
            <a:off x="3365500"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134" y="5763009"/>
            <a:ext cx="1101836" cy="837396"/>
          </a:xfrm>
          <a:prstGeom prst="ellipse">
            <a:avLst/>
          </a:prstGeom>
        </p:spPr>
      </p:pic>
      <p:pic>
        <p:nvPicPr>
          <p:cNvPr id="52" name="Picture 51"/>
          <p:cNvPicPr>
            <a:picLocks noChangeAspect="1"/>
          </p:cNvPicPr>
          <p:nvPr/>
        </p:nvPicPr>
        <p:blipFill rotWithShape="1">
          <a:blip r:embed="rId7">
            <a:extLst>
              <a:ext uri="{28A0092B-C50C-407E-A947-70E740481C1C}">
                <a14:useLocalDpi xmlns:a14="http://schemas.microsoft.com/office/drawing/2010/main" val="0"/>
              </a:ext>
            </a:extLst>
          </a:blip>
          <a:srcRect l="9246" t="-21161" r="7256" b="-18004"/>
          <a:stretch/>
        </p:blipFill>
        <p:spPr>
          <a:xfrm>
            <a:off x="2027978" y="5686425"/>
            <a:ext cx="1066800" cy="1066799"/>
          </a:xfrm>
          <a:prstGeom prst="ellipse">
            <a:avLst/>
          </a:prstGeom>
        </p:spPr>
      </p:pic>
      <p:pic>
        <p:nvPicPr>
          <p:cNvPr id="56" name="Picture 55"/>
          <p:cNvPicPr>
            <a:picLocks noChangeAspect="1"/>
          </p:cNvPicPr>
          <p:nvPr/>
        </p:nvPicPr>
        <p:blipFill rotWithShape="1">
          <a:blip r:embed="rId8" cstate="print">
            <a:extLst>
              <a:ext uri="{28A0092B-C50C-407E-A947-70E740481C1C}">
                <a14:useLocalDpi xmlns:a14="http://schemas.microsoft.com/office/drawing/2010/main" val="0"/>
              </a:ext>
            </a:extLst>
          </a:blip>
          <a:srcRect l="15654" t="17392" r="19129" b="17390"/>
          <a:stretch/>
        </p:blipFill>
        <p:spPr>
          <a:xfrm>
            <a:off x="3411254" y="5610225"/>
            <a:ext cx="1143000" cy="1143000"/>
          </a:xfrm>
          <a:prstGeom prst="ellipse">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726" y="-375318"/>
            <a:ext cx="7591261" cy="7591261"/>
          </a:xfrm>
          <a:prstGeom prst="rect">
            <a:avLst/>
          </a:prstGeom>
        </p:spPr>
      </p:pic>
      <p:cxnSp>
        <p:nvCxnSpPr>
          <p:cNvPr id="28" name="Straight Arrow Connector 27"/>
          <p:cNvCxnSpPr/>
          <p:nvPr/>
        </p:nvCxnSpPr>
        <p:spPr>
          <a:xfrm flipH="1">
            <a:off x="7225868" y="3440598"/>
            <a:ext cx="2085854" cy="59103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rot="554553">
            <a:off x="5482939" y="921589"/>
            <a:ext cx="3487461" cy="551606"/>
          </a:xfrm>
          <a:prstGeom prst="roundRect">
            <a:avLst/>
          </a:prstGeom>
          <a:solidFill>
            <a:srgbClr val="C00000"/>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rot="564140">
            <a:off x="5484654" y="975043"/>
            <a:ext cx="3482429" cy="461665"/>
          </a:xfrm>
          <a:prstGeom prst="rect">
            <a:avLst/>
          </a:prstGeom>
        </p:spPr>
        <p:txBody>
          <a:bodyPr wrap="square">
            <a:spAutoFit/>
          </a:bodyPr>
          <a:lstStyle/>
          <a:p>
            <a:pPr algn="ctr"/>
            <a:r>
              <a:rPr lang="fr-FR" sz="2400" cap="all" dirty="0">
                <a:solidFill>
                  <a:schemeClr val="bg1"/>
                </a:solidFill>
                <a:latin typeface="Arial Black" panose="020B0A04020102020204" pitchFamily="34" charset="0"/>
              </a:rPr>
              <a:t>LES Crustacés</a:t>
            </a:r>
            <a:endParaRPr lang="fr-FR" sz="3200" cap="all" dirty="0">
              <a:solidFill>
                <a:schemeClr val="bg1"/>
              </a:solidFill>
              <a:latin typeface="Androgyne" panose="05080000000003050000" pitchFamily="82" charset="0"/>
            </a:endParaRPr>
          </a:p>
        </p:txBody>
      </p:sp>
      <p:sp>
        <p:nvSpPr>
          <p:cNvPr id="33" name="Rectangle 32"/>
          <p:cNvSpPr/>
          <p:nvPr/>
        </p:nvSpPr>
        <p:spPr>
          <a:xfrm>
            <a:off x="7027747" y="1993127"/>
            <a:ext cx="2969698" cy="1354217"/>
          </a:xfrm>
          <a:prstGeom prst="rect">
            <a:avLst/>
          </a:prstGeom>
        </p:spPr>
        <p:txBody>
          <a:bodyPr wrap="square">
            <a:spAutoFit/>
          </a:bodyPr>
          <a:lstStyle/>
          <a:p>
            <a:pPr algn="r"/>
            <a:r>
              <a:rPr lang="fr-FR" sz="5400" dirty="0">
                <a:solidFill>
                  <a:schemeClr val="tx1">
                    <a:lumMod val="75000"/>
                    <a:lumOff val="25000"/>
                  </a:schemeClr>
                </a:solidFill>
                <a:latin typeface="Arial Black" panose="020B0A04020102020204" pitchFamily="34" charset="0"/>
              </a:rPr>
              <a:t>5</a:t>
            </a:r>
            <a:r>
              <a:rPr lang="fr-FR" sz="2800" dirty="0">
                <a:solidFill>
                  <a:schemeClr val="tx1">
                    <a:lumMod val="75000"/>
                    <a:lumOff val="25000"/>
                  </a:schemeClr>
                </a:solidFill>
                <a:latin typeface="Arial Black" panose="020B0A04020102020204" pitchFamily="34" charset="0"/>
              </a:rPr>
              <a:t> paires </a:t>
            </a:r>
            <a:br>
              <a:rPr lang="fr-FR" sz="2800" dirty="0">
                <a:solidFill>
                  <a:schemeClr val="tx1">
                    <a:lumMod val="75000"/>
                    <a:lumOff val="25000"/>
                  </a:schemeClr>
                </a:solidFill>
                <a:latin typeface="Arial Black" panose="020B0A04020102020204" pitchFamily="34" charset="0"/>
              </a:rPr>
            </a:br>
            <a:r>
              <a:rPr lang="fr-FR" sz="2800" dirty="0">
                <a:solidFill>
                  <a:schemeClr val="tx1">
                    <a:lumMod val="75000"/>
                    <a:lumOff val="25000"/>
                  </a:schemeClr>
                </a:solidFill>
                <a:latin typeface="Arial Black" panose="020B0A04020102020204" pitchFamily="34" charset="0"/>
              </a:rPr>
              <a:t>de pattes !</a:t>
            </a:r>
          </a:p>
        </p:txBody>
      </p:sp>
      <p:sp>
        <p:nvSpPr>
          <p:cNvPr id="36" name="Rounded Rectangle 35"/>
          <p:cNvSpPr/>
          <p:nvPr/>
        </p:nvSpPr>
        <p:spPr>
          <a:xfrm rot="21231020">
            <a:off x="-1935305" y="-449405"/>
            <a:ext cx="6856420" cy="2410663"/>
          </a:xfrm>
          <a:prstGeom prst="roundRect">
            <a:avLst/>
          </a:prstGeom>
          <a:solidFill>
            <a:srgbClr val="F6F5F0"/>
          </a:solidFill>
          <a:ln>
            <a:noFill/>
          </a:ln>
          <a:effectLst>
            <a:outerShdw dist="50800" dir="3540000"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241301" y="240087"/>
            <a:ext cx="6378975" cy="1200329"/>
          </a:xfrm>
          <a:prstGeom prst="rect">
            <a:avLst/>
          </a:prstGeom>
        </p:spPr>
        <p:txBody>
          <a:bodyPr wrap="square">
            <a:spAutoFit/>
          </a:bodyPr>
          <a:lstStyle/>
          <a:p>
            <a:r>
              <a:rPr lang="fr-FR" sz="3600" dirty="0">
                <a:solidFill>
                  <a:schemeClr val="tx1">
                    <a:lumMod val="75000"/>
                    <a:lumOff val="25000"/>
                  </a:schemeClr>
                </a:solidFill>
                <a:latin typeface="Androgyne" panose="05080000000003050000" pitchFamily="82" charset="0"/>
              </a:rPr>
              <a:t>Et les autres</a:t>
            </a:r>
            <a:endParaRPr lang="fr-FR" sz="3600" cap="all" dirty="0">
              <a:solidFill>
                <a:schemeClr val="accent6"/>
              </a:solidFill>
              <a:latin typeface="Arial Black" panose="020B0A04020102020204" pitchFamily="34" charset="0"/>
            </a:endParaRPr>
          </a:p>
          <a:p>
            <a:r>
              <a:rPr lang="fr-FR" sz="3600" cap="all" dirty="0">
                <a:solidFill>
                  <a:schemeClr val="accent6"/>
                </a:solidFill>
                <a:latin typeface="Arial Black" panose="020B0A04020102020204" pitchFamily="34" charset="0"/>
              </a:rPr>
              <a:t>ARTHROPODES ?</a:t>
            </a:r>
          </a:p>
        </p:txBody>
      </p:sp>
      <p:pic>
        <p:nvPicPr>
          <p:cNvPr id="5" name="Son enregistré">
            <a:hlinkClick r:id="" action="ppaction://media"/>
            <a:extLst>
              <a:ext uri="{FF2B5EF4-FFF2-40B4-BE49-F238E27FC236}">
                <a16:creationId xmlns:a16="http://schemas.microsoft.com/office/drawing/2014/main" id="{D1D571B3-11A3-3505-EEA7-2864B06C07B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41900" y="3476625"/>
            <a:ext cx="609600" cy="609600"/>
          </a:xfrm>
          <a:prstGeom prst="rect">
            <a:avLst/>
          </a:prstGeom>
        </p:spPr>
      </p:pic>
      <p:sp>
        <p:nvSpPr>
          <p:cNvPr id="4" name="Arc 3">
            <a:extLst>
              <a:ext uri="{FF2B5EF4-FFF2-40B4-BE49-F238E27FC236}">
                <a16:creationId xmlns:a16="http://schemas.microsoft.com/office/drawing/2014/main" id="{740247B2-C20B-C156-5133-679A45778151}"/>
              </a:ext>
            </a:extLst>
          </p:cNvPr>
          <p:cNvSpPr/>
          <p:nvPr/>
        </p:nvSpPr>
        <p:spPr>
          <a:xfrm rot="20324728">
            <a:off x="4920775" y="2881442"/>
            <a:ext cx="295319" cy="118536"/>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Arc 5">
            <a:extLst>
              <a:ext uri="{FF2B5EF4-FFF2-40B4-BE49-F238E27FC236}">
                <a16:creationId xmlns:a16="http://schemas.microsoft.com/office/drawing/2014/main" id="{7B711BDE-70EC-3477-CFA8-CC83C64D17EA}"/>
              </a:ext>
            </a:extLst>
          </p:cNvPr>
          <p:cNvSpPr/>
          <p:nvPr/>
        </p:nvSpPr>
        <p:spPr>
          <a:xfrm rot="2793858" flipH="1">
            <a:off x="4807833" y="2862601"/>
            <a:ext cx="268680" cy="93365"/>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Arc 6">
            <a:extLst>
              <a:ext uri="{FF2B5EF4-FFF2-40B4-BE49-F238E27FC236}">
                <a16:creationId xmlns:a16="http://schemas.microsoft.com/office/drawing/2014/main" id="{C4C226F6-7F69-7DF6-AE96-A12751354890}"/>
              </a:ext>
            </a:extLst>
          </p:cNvPr>
          <p:cNvSpPr/>
          <p:nvPr/>
        </p:nvSpPr>
        <p:spPr>
          <a:xfrm rot="3396738" flipH="1">
            <a:off x="4778090" y="2802170"/>
            <a:ext cx="296312" cy="145296"/>
          </a:xfrm>
          <a:prstGeom prst="arc">
            <a:avLst>
              <a:gd name="adj1" fmla="val 16200000"/>
              <a:gd name="adj2" fmla="val 21516119"/>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Arc 7">
            <a:extLst>
              <a:ext uri="{FF2B5EF4-FFF2-40B4-BE49-F238E27FC236}">
                <a16:creationId xmlns:a16="http://schemas.microsoft.com/office/drawing/2014/main" id="{9B54A272-F5B2-F498-F81E-E2D3043D489E}"/>
              </a:ext>
            </a:extLst>
          </p:cNvPr>
          <p:cNvSpPr/>
          <p:nvPr/>
        </p:nvSpPr>
        <p:spPr>
          <a:xfrm rot="20324728">
            <a:off x="4878903" y="2838857"/>
            <a:ext cx="379062" cy="69538"/>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2123417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10155</TotalTime>
  <Words>4235</Words>
  <Application>Microsoft Office PowerPoint</Application>
  <PresentationFormat>Personnalisé</PresentationFormat>
  <Paragraphs>382</Paragraphs>
  <Slides>38</Slides>
  <Notes>36</Notes>
  <HiddenSlides>1</HiddenSlides>
  <MMClips>36</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38</vt:i4>
      </vt:variant>
    </vt:vector>
  </HeadingPairs>
  <TitlesOfParts>
    <vt:vector size="46" baseType="lpstr">
      <vt:lpstr>Open Sans Light</vt:lpstr>
      <vt:lpstr>BD Cartoon Shout</vt:lpstr>
      <vt:lpstr>Arial Black</vt:lpstr>
      <vt:lpstr>Arial</vt:lpstr>
      <vt:lpstr>Calibri</vt:lpstr>
      <vt:lpstr>Androgyne</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dc:creator>
  <cp:lastModifiedBy>Entomologie</cp:lastModifiedBy>
  <cp:revision>448</cp:revision>
  <dcterms:created xsi:type="dcterms:W3CDTF">2017-06-07T18:43:15Z</dcterms:created>
  <dcterms:modified xsi:type="dcterms:W3CDTF">2023-10-17T12:43:00Z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2017-06-07T00:00:00Z</vt:filetime>
  </property>
  <property fmtid="{D5CDD505-2E9C-101B-9397-08002B2CF9AE}" pid="3" name="Creator">
    <vt:lpwstr>Adobe InDesign CS6 (Windows)</vt:lpwstr>
  </property>
  <property fmtid="{D5CDD505-2E9C-101B-9397-08002B2CF9AE}" pid="4" name="LastSaved">
    <vt:filetime>2017-06-07T00:00:00Z</vt:filetime>
  </property>
</Properties>
</file>